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8" r:id="rId1"/>
    <p:sldMasterId id="2147483813" r:id="rId2"/>
    <p:sldMasterId id="2147483794" r:id="rId3"/>
    <p:sldMasterId id="2147483756" r:id="rId4"/>
    <p:sldMasterId id="2147483775" r:id="rId5"/>
  </p:sldMasterIdLst>
  <p:notesMasterIdLst>
    <p:notesMasterId r:id="rId85"/>
  </p:notesMasterIdLst>
  <p:handoutMasterIdLst>
    <p:handoutMasterId r:id="rId86"/>
  </p:handoutMasterIdLst>
  <p:sldIdLst>
    <p:sldId id="277" r:id="rId6"/>
    <p:sldId id="270" r:id="rId7"/>
    <p:sldId id="285" r:id="rId8"/>
    <p:sldId id="420" r:id="rId9"/>
    <p:sldId id="286" r:id="rId10"/>
    <p:sldId id="287" r:id="rId11"/>
    <p:sldId id="264" r:id="rId12"/>
    <p:sldId id="257" r:id="rId13"/>
    <p:sldId id="289" r:id="rId14"/>
    <p:sldId id="290" r:id="rId15"/>
    <p:sldId id="258" r:id="rId16"/>
    <p:sldId id="296" r:id="rId17"/>
    <p:sldId id="423" r:id="rId18"/>
    <p:sldId id="424" r:id="rId19"/>
    <p:sldId id="505" r:id="rId20"/>
    <p:sldId id="506" r:id="rId21"/>
    <p:sldId id="477" r:id="rId22"/>
    <p:sldId id="460" r:id="rId23"/>
    <p:sldId id="507" r:id="rId24"/>
    <p:sldId id="508" r:id="rId25"/>
    <p:sldId id="509" r:id="rId26"/>
    <p:sldId id="510" r:id="rId27"/>
    <p:sldId id="511" r:id="rId28"/>
    <p:sldId id="512" r:id="rId29"/>
    <p:sldId id="513" r:id="rId30"/>
    <p:sldId id="514" r:id="rId31"/>
    <p:sldId id="515" r:id="rId32"/>
    <p:sldId id="516" r:id="rId33"/>
    <p:sldId id="517" r:id="rId34"/>
    <p:sldId id="518" r:id="rId35"/>
    <p:sldId id="519" r:id="rId36"/>
    <p:sldId id="520" r:id="rId37"/>
    <p:sldId id="521" r:id="rId38"/>
    <p:sldId id="522" r:id="rId39"/>
    <p:sldId id="523" r:id="rId40"/>
    <p:sldId id="524" r:id="rId41"/>
    <p:sldId id="525" r:id="rId42"/>
    <p:sldId id="526" r:id="rId43"/>
    <p:sldId id="527" r:id="rId44"/>
    <p:sldId id="528" r:id="rId45"/>
    <p:sldId id="529" r:id="rId46"/>
    <p:sldId id="530" r:id="rId47"/>
    <p:sldId id="531" r:id="rId48"/>
    <p:sldId id="532" r:id="rId49"/>
    <p:sldId id="533" r:id="rId50"/>
    <p:sldId id="534" r:id="rId51"/>
    <p:sldId id="535" r:id="rId52"/>
    <p:sldId id="536" r:id="rId53"/>
    <p:sldId id="537" r:id="rId54"/>
    <p:sldId id="538" r:id="rId55"/>
    <p:sldId id="539" r:id="rId56"/>
    <p:sldId id="478" r:id="rId57"/>
    <p:sldId id="479" r:id="rId58"/>
    <p:sldId id="480" r:id="rId59"/>
    <p:sldId id="481" r:id="rId60"/>
    <p:sldId id="482" r:id="rId61"/>
    <p:sldId id="483" r:id="rId62"/>
    <p:sldId id="484" r:id="rId63"/>
    <p:sldId id="485" r:id="rId64"/>
    <p:sldId id="486" r:id="rId65"/>
    <p:sldId id="487" r:id="rId66"/>
    <p:sldId id="488" r:id="rId67"/>
    <p:sldId id="489" r:id="rId68"/>
    <p:sldId id="490" r:id="rId69"/>
    <p:sldId id="491" r:id="rId70"/>
    <p:sldId id="492" r:id="rId71"/>
    <p:sldId id="493" r:id="rId72"/>
    <p:sldId id="494" r:id="rId73"/>
    <p:sldId id="495" r:id="rId74"/>
    <p:sldId id="496" r:id="rId75"/>
    <p:sldId id="497" r:id="rId76"/>
    <p:sldId id="498" r:id="rId77"/>
    <p:sldId id="499" r:id="rId78"/>
    <p:sldId id="500" r:id="rId79"/>
    <p:sldId id="501" r:id="rId80"/>
    <p:sldId id="502" r:id="rId81"/>
    <p:sldId id="503" r:id="rId82"/>
    <p:sldId id="504" r:id="rId83"/>
    <p:sldId id="419"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hpala Samarakoon" initials="US" lastIdx="16" clrIdx="0">
    <p:extLst>
      <p:ext uri="{19B8F6BF-5375-455C-9EA6-DF929625EA0E}">
        <p15:presenceInfo xmlns:p15="http://schemas.microsoft.com/office/powerpoint/2012/main" userId="S::uthpala.s@sliit.lk::4a3d27ca-4f3c-4d48-94e9-5bb387fab4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7FF91"/>
    <a:srgbClr val="61FFA8"/>
    <a:srgbClr val="FFFFFF"/>
    <a:srgbClr val="11FF7D"/>
    <a:srgbClr val="00D661"/>
    <a:srgbClr val="00FE73"/>
    <a:srgbClr val="009A46"/>
    <a:srgbClr val="FF5353"/>
    <a:srgbClr val="545454"/>
    <a:srgbClr val="E175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6395" autoAdjust="0"/>
  </p:normalViewPr>
  <p:slideViewPr>
    <p:cSldViewPr>
      <p:cViewPr varScale="1">
        <p:scale>
          <a:sx n="89" d="100"/>
          <a:sy n="89" d="100"/>
        </p:scale>
        <p:origin x="96" y="3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9" d="100"/>
          <a:sy n="89" d="100"/>
        </p:scale>
        <p:origin x="379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10/17/2021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10/17/2021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10/17/2021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575486560"/>
      </p:ext>
    </p:extLst>
  </p:cSld>
  <p:clrMapOvr>
    <a:masterClrMapping/>
  </p:clrMapOvr>
  <p:timing>
    <p:tnLst>
      <p:par>
        <p:cTn id="1" dur="indefinite" restart="never" nodeType="tmRoot"/>
      </p:par>
    </p:tnLst>
  </p:timing>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251978217"/>
      </p:ext>
    </p:extLst>
  </p:cSld>
  <p:clrMapOvr>
    <a:masterClrMapping/>
  </p:clrMapOvr>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717374350"/>
      </p:ext>
    </p:extLst>
  </p:cSld>
  <p:clrMapOvr>
    <a:masterClrMapping/>
  </p:clrMapOvr>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548723613"/>
      </p:ext>
    </p:extLst>
  </p:cSld>
  <p:clrMapOvr>
    <a:masterClrMapping/>
  </p:clrMapOvr>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49449411"/>
      </p:ext>
    </p:extLst>
  </p:cSld>
  <p:clrMapOvr>
    <a:masterClrMapping/>
  </p:clrMapOvr>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758757428"/>
      </p:ext>
    </p:extLst>
  </p:cSld>
  <p:clrMapOvr>
    <a:masterClrMapping/>
  </p:clrMapOvr>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999661697"/>
      </p:ext>
    </p:extLst>
  </p:cSld>
  <p:clrMapOvr>
    <a:masterClrMapping/>
  </p:clrMapOvr>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Rectangle 7">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371464782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3" name="Rectangle 22">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8609712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10476351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10/17/2021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347573454"/>
      </p:ext>
    </p:extLst>
  </p:cSld>
  <p:clrMapOvr>
    <a:masterClrMapping/>
  </p:clrMapOvr>
  <p:timing>
    <p:tnLst>
      <p:par>
        <p:cTn id="1" dur="indefinite" restart="never" nodeType="tmRoot"/>
      </p:par>
    </p:tnLst>
  </p:timing>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028940824"/>
      </p:ext>
    </p:extLst>
  </p:cSld>
  <p:clrMapOvr>
    <a:masterClrMapping/>
  </p:clrMapOvr>
  <p:timing>
    <p:tnLst>
      <p:par>
        <p:cTn id="1" dur="indefinite" restart="never" nodeType="tmRoot"/>
      </p:par>
    </p:tnLst>
  </p:timing>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979610774"/>
      </p:ext>
    </p:extLst>
  </p:cSld>
  <p:clrMapOvr>
    <a:masterClrMapping/>
  </p:clrMapOvr>
  <p:timing>
    <p:tnLst>
      <p:par>
        <p:cTn id="1" dur="indefinite" restart="never" nodeType="tmRoot"/>
      </p:par>
    </p:tnLst>
  </p:timing>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383178033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1842076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06087614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6" name="Rectangle 5">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14207102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8" name="Rectangle 27">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57679696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Rectangle 25">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0537323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Rectangle 23">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84209733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724601784"/>
      </p:ext>
    </p:extLst>
  </p:cSld>
  <p:clrMapOvr>
    <a:masterClrMapping/>
  </p:clrMapOvr>
  <p:timing>
    <p:tnLst>
      <p:par>
        <p:cTn id="1" dur="indefinite" restart="never" nodeType="tmRoot"/>
      </p:par>
    </p:tnLst>
  </p:timing>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160842756"/>
      </p:ext>
    </p:extLst>
  </p:cSld>
  <p:clrMapOvr>
    <a:masterClrMapping/>
  </p:clrMapOvr>
  <p:timing>
    <p:tnLst>
      <p:par>
        <p:cTn id="1" dur="indefinite" restart="never" nodeType="tmRoot"/>
      </p:par>
    </p:tnLst>
  </p:timing>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67285327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899591244"/>
      </p:ext>
    </p:extLst>
  </p:cSld>
  <p:clrMapOvr>
    <a:masterClrMapping/>
  </p:clrMapOvr>
  <p:timing>
    <p:tnLst>
      <p:par>
        <p:cTn id="1" dur="indefinite" restart="never" nodeType="tmRoot"/>
      </p:par>
    </p:tnLst>
  </p:timing>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702550478"/>
      </p:ext>
    </p:extLst>
  </p:cSld>
  <p:clrMapOvr>
    <a:masterClrMapping/>
  </p:clrMapOvr>
  <p:timing>
    <p:tnLst>
      <p:par>
        <p:cTn id="1" dur="indefinite" restart="never" nodeType="tmRoot"/>
      </p:par>
    </p:tnLst>
  </p:timing>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932621134"/>
      </p:ext>
    </p:extLst>
  </p:cSld>
  <p:clrMapOvr>
    <a:masterClrMapping/>
  </p:clrMapOvr>
  <p:timing>
    <p:tnLst>
      <p:par>
        <p:cTn id="1" dur="indefinite" restart="never" nodeType="tmRoot"/>
      </p:par>
    </p:tnLst>
  </p:timing>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20229894"/>
      </p:ext>
    </p:extLst>
  </p:cSld>
  <p:clrMapOvr>
    <a:masterClrMapping/>
  </p:clrMapOvr>
  <p:timing>
    <p:tnLst>
      <p:par>
        <p:cTn id="1" dur="indefinite" restart="never" nodeType="tmRoot"/>
      </p:par>
    </p:tnLst>
  </p:timing>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Rectangle 7">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379984607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3" name="Rectangle 22">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23188855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32178160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10/17/2021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571276034"/>
      </p:ext>
    </p:extLst>
  </p:cSld>
  <p:clrMapOvr>
    <a:masterClrMapping/>
  </p:clrMapOvr>
  <p:timing>
    <p:tnLst>
      <p:par>
        <p:cTn id="1" dur="indefinite" restart="never" nodeType="tmRoot"/>
      </p:par>
    </p:tnLst>
  </p:timing>
  <p:hf hdr="0" ftr="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7" name="Rectangle 1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857343174"/>
      </p:ext>
    </p:extLst>
  </p:cSld>
  <p:clrMapOvr>
    <a:masterClrMapping/>
  </p:clrMapOvr>
  <p:timing>
    <p:tnLst>
      <p:par>
        <p:cTn id="1" dur="indefinite" restart="never" nodeType="tmRoot"/>
      </p:par>
    </p:tnLst>
  </p:timing>
  <p:hf hdr="0" ftr="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5" name="Rectangle 2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7764215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84382429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22932124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9" name="Rectangle 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04584177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1" name="Rectangle 1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6344429"/>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63781242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1" name="Rectangle 3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039526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7" name="Rectangle 2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0536925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378274093"/>
      </p:ext>
    </p:extLst>
  </p:cSld>
  <p:clrMapOvr>
    <a:masterClrMapping/>
  </p:clrMapOvr>
  <p:timing>
    <p:tnLst>
      <p:par>
        <p:cTn id="1" dur="indefinite" restart="never" nodeType="tmRoot"/>
      </p:par>
    </p:tnLst>
  </p:timing>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1" name="Rectangle 2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731894930"/>
      </p:ext>
    </p:extLst>
  </p:cSld>
  <p:clrMapOvr>
    <a:masterClrMapping/>
  </p:clrMapOvr>
  <p:timing>
    <p:tnLst>
      <p:par>
        <p:cTn id="1" dur="indefinite" restart="never" nodeType="tmRoot"/>
      </p:par>
    </p:tnLst>
  </p:timing>
  <p:hf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923450709"/>
      </p:ext>
    </p:extLst>
  </p:cSld>
  <p:clrMapOvr>
    <a:masterClrMapping/>
  </p:clrMapOvr>
  <p:timing>
    <p:tnLst>
      <p:par>
        <p:cTn id="1" dur="indefinite" restart="never" nodeType="tmRoot"/>
      </p:par>
    </p:tnLst>
  </p:timing>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025198766"/>
      </p:ext>
    </p:extLst>
  </p:cSld>
  <p:clrMapOvr>
    <a:masterClrMapping/>
  </p:clrMapOvr>
  <p:timing>
    <p:tnLst>
      <p:par>
        <p:cTn id="1" dur="indefinite" restart="never" nodeType="tmRoot"/>
      </p:par>
    </p:tnLst>
  </p:timing>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088012619"/>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683726861"/>
      </p:ext>
    </p:extLst>
  </p:cSld>
  <p:clrMapOvr>
    <a:masterClrMapping/>
  </p:clrMapOvr>
  <p:timing>
    <p:tnLst>
      <p:par>
        <p:cTn id="1" dur="indefinite" restart="never" nodeType="tmRoot"/>
      </p:par>
    </p:tnLst>
  </p:timing>
  <p:hf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468272984"/>
      </p:ext>
    </p:extLst>
  </p:cSld>
  <p:clrMapOvr>
    <a:masterClrMapping/>
  </p:clrMapOvr>
  <p:timing>
    <p:tnLst>
      <p:par>
        <p:cTn id="1" dur="indefinite" restart="never" nodeType="tmRoot"/>
      </p:par>
    </p:tnLst>
  </p:timing>
  <p:hf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0" name="Rectangle 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15501571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8" name="Rectangle 27">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0943336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5" name="Rectangle 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IT18140330</a:t>
            </a:r>
            <a:r>
              <a:rPr lang="en-US" sz="1800" dirty="0" smtClean="0">
                <a:solidFill>
                  <a:schemeClr val="tx1"/>
                </a:solidFill>
              </a:rPr>
              <a:t>   </a:t>
            </a:r>
            <a:r>
              <a:rPr lang="en-US" sz="1800" dirty="0">
                <a:solidFill>
                  <a:schemeClr val="tx1"/>
                </a:solidFill>
              </a:rPr>
              <a:t>| </a:t>
            </a:r>
            <a:r>
              <a:rPr lang="en-US" sz="1800" dirty="0" smtClean="0">
                <a:solidFill>
                  <a:schemeClr val="tx1"/>
                </a:solidFill>
              </a:rPr>
              <a:t>  </a:t>
            </a:r>
            <a:r>
              <a:rPr lang="en-US" sz="1800" dirty="0" err="1" smtClean="0">
                <a:solidFill>
                  <a:schemeClr val="tx1"/>
                </a:solidFill>
              </a:rPr>
              <a:t>Gamage</a:t>
            </a:r>
            <a:r>
              <a:rPr lang="en-US" sz="1800" dirty="0" smtClean="0">
                <a:solidFill>
                  <a:schemeClr val="tx1"/>
                </a:solidFill>
              </a:rPr>
              <a:t> O.M.</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4614235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10/17/2021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069341151"/>
      </p:ext>
    </p:extLst>
  </p:cSld>
  <p:clrMapOvr>
    <a:masterClrMapping/>
  </p:clrMapOvr>
  <p:timing>
    <p:tnLst>
      <p:par>
        <p:cTn id="1" dur="indefinite" restart="never" nodeType="tmRoot"/>
      </p:par>
    </p:tnLst>
  </p:timing>
  <p:hf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6" name="Rectangle 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68285566"/>
      </p:ext>
    </p:extLst>
  </p:cSld>
  <p:clrMapOvr>
    <a:masterClrMapping/>
  </p:clrMapOvr>
  <p:timing>
    <p:tnLst>
      <p:par>
        <p:cTn id="1" dur="indefinite" restart="never" nodeType="tmRoot"/>
      </p:par>
    </p:tnLst>
  </p:timing>
  <p:hf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57465872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7" name="Rectangle 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43272954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9" name="Rectangle 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1992189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6" name="Rectangle 5">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42295116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1" name="Rectangle 1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49137594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18750188"/>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1" name="Rectangle 3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64842983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7" name="Rectangle 2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2471395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631187345"/>
      </p:ext>
    </p:extLst>
  </p:cSld>
  <p:clrMapOvr>
    <a:masterClrMapping/>
  </p:clrMapOvr>
  <p:timing>
    <p:tnLst>
      <p:par>
        <p:cTn id="1" dur="indefinite" restart="never" nodeType="tmRoot"/>
      </p:par>
    </p:tnLst>
  </p:timing>
  <p:hf hdr="0" ftr="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1" name="Rectangle 2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056746039"/>
      </p:ext>
    </p:extLst>
  </p:cSld>
  <p:clrMapOvr>
    <a:masterClrMapping/>
  </p:clrMapOvr>
  <p:timing>
    <p:tnLst>
      <p:par>
        <p:cTn id="1" dur="indefinite" restart="never" nodeType="tmRoot"/>
      </p:par>
    </p:tnLst>
  </p:timing>
  <p:hf hdr="0" ftr="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1573675"/>
      </p:ext>
    </p:extLst>
  </p:cSld>
  <p:clrMapOvr>
    <a:masterClrMapping/>
  </p:clrMapOvr>
  <p:timing>
    <p:tnLst>
      <p:par>
        <p:cTn id="1" dur="indefinite" restart="never" nodeType="tmRoot"/>
      </p:par>
    </p:tnLst>
  </p:timing>
  <p:hf hdr="0" ftr="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006867668"/>
      </p:ext>
    </p:extLst>
  </p:cSld>
  <p:clrMapOvr>
    <a:masterClrMapping/>
  </p:clrMapOvr>
  <p:timing>
    <p:tnLst>
      <p:par>
        <p:cTn id="1" dur="indefinite" restart="never" nodeType="tmRoot"/>
      </p:par>
    </p:tnLst>
  </p:timing>
  <p:hf hdr="0" ft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43273168"/>
      </p:ext>
    </p:extLst>
  </p:cSld>
  <p:clrMapOvr>
    <a:masterClrMapping/>
  </p:clrMapOvr>
  <p:timing>
    <p:tnLst>
      <p:par>
        <p:cTn id="1" dur="indefinite" restart="never" nodeType="tmRoot"/>
      </p:par>
    </p:tnLst>
  </p:timing>
  <p:hf hdr="0" ftr="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196974837"/>
      </p:ext>
    </p:extLst>
  </p:cSld>
  <p:clrMapOvr>
    <a:masterClrMapping/>
  </p:clrMapOvr>
  <p:timing>
    <p:tnLst>
      <p:par>
        <p:cTn id="1" dur="indefinite" restart="never" nodeType="tmRoot"/>
      </p:par>
    </p:tnLst>
  </p:timing>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8" name="Rectangle 27">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06625304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0" name="Rectangle 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20668014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8" name="Rectangle 27">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42487156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5" name="Rectangle 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IT18129236</a:t>
            </a:r>
            <a:r>
              <a:rPr lang="en-US" sz="1800" dirty="0" smtClean="0">
                <a:solidFill>
                  <a:schemeClr val="tx1"/>
                </a:solidFill>
              </a:rPr>
              <a:t>   |   </a:t>
            </a:r>
            <a:r>
              <a:rPr lang="en-US" sz="1800" dirty="0" err="1" smtClean="0">
                <a:solidFill>
                  <a:schemeClr val="tx1"/>
                </a:solidFill>
              </a:rPr>
              <a:t>Isurindi</a:t>
            </a:r>
            <a:r>
              <a:rPr lang="en-US" sz="1800" dirty="0" smtClean="0">
                <a:solidFill>
                  <a:schemeClr val="tx1"/>
                </a:solidFill>
              </a:rPr>
              <a:t> H.G.P. </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95927688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rot="10800000">
            <a:off x="1034030" y="5681380"/>
            <a:ext cx="10123939" cy="55021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5698191"/>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a:prstGeom prst="rect">
            <a:avLst/>
          </a:prstGeom>
        </p:spPr>
        <p:txBody>
          <a:bodyPr anchor="t"/>
          <a:lstStyle>
            <a:lvl1pPr algn="l">
              <a:defRPr b="0" i="0">
                <a:solidFill>
                  <a:schemeClr val="bg1">
                    <a:alpha val="60000"/>
                  </a:schemeClr>
                </a:solidFill>
              </a:defRPr>
            </a:lvl1pPr>
          </a:lstStyle>
          <a:p>
            <a:fld id="{5923F103-BC34-4FE4-A40E-EDDEECFDA5D0}" type="datetimeFigureOut">
              <a:rPr lang="en-US" dirty="0"/>
              <a:pPr/>
              <a:t>10/17/2021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1126380" y="5745814"/>
            <a:ext cx="2344802" cy="457200"/>
          </a:xfrm>
          <a:prstGeom prst="rect">
            <a:avLst/>
          </a:prstGeom>
        </p:spPr>
      </p:pic>
      <p:sp>
        <p:nvSpPr>
          <p:cNvPr id="14" name="Date Placeholder 3"/>
          <p:cNvSpPr txBox="1">
            <a:spLocks/>
          </p:cNvSpPr>
          <p:nvPr userDrawn="1"/>
        </p:nvSpPr>
        <p:spPr>
          <a:xfrm>
            <a:off x="9605359" y="5791200"/>
            <a:ext cx="990599" cy="411814"/>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672159" y="57912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7646983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hdr="0" ftr="0"/>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7" name="Rectangle 1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965862335"/>
      </p:ext>
    </p:extLst>
  </p:cSld>
  <p:clrMapOvr>
    <a:masterClrMapping/>
  </p:clrMapOvr>
  <p:timing>
    <p:tnLst>
      <p:par>
        <p:cTn id="1" dur="indefinite" restart="never" nodeType="tmRoot"/>
      </p:par>
    </p:tnLst>
  </p:timing>
  <p:hf hdr="0" ftr="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793001612"/>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0" name="Rectangle 1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402650415"/>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9" name="Rectangle 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26382399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7" name="Date Placeholder 3"/>
          <p:cNvSpPr txBox="1">
            <a:spLocks/>
          </p:cNvSpPr>
          <p:nvPr userDrawn="1"/>
        </p:nvSpPr>
        <p:spPr>
          <a:xfrm>
            <a:off x="10333490" y="6492407"/>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77000"/>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
        <p:nvSpPr>
          <p:cNvPr id="1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1" name="Rectangle 1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61683218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nvGrpSpPr>
          <p:cNvPr id="17" name="Group 16"/>
          <p:cNvGrpSpPr/>
          <p:nvPr userDrawn="1"/>
        </p:nvGrpSpPr>
        <p:grpSpPr>
          <a:xfrm>
            <a:off x="0" y="0"/>
            <a:ext cx="12192000" cy="6858001"/>
            <a:chOff x="0" y="0"/>
            <a:chExt cx="12192000" cy="6858000"/>
          </a:xfrm>
        </p:grpSpPr>
        <p:sp>
          <p:nvSpPr>
            <p:cNvPr id="18" name="Rectangle 17"/>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18"/>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Rectangle 23"/>
            <p:cNvSpPr/>
            <p:nvPr/>
          </p:nvSpPr>
          <p:spPr bwMode="gray">
            <a:xfrm>
              <a:off x="5103068" y="402165"/>
              <a:ext cx="6665597"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31" name="Picture 30"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3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3" name="Rectangle 32"/>
          <p:cNvSpPr/>
          <p:nvPr userDrawn="1"/>
        </p:nvSpPr>
        <p:spPr>
          <a:xfrm>
            <a:off x="1105807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049000"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1162252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Rectangle 25">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baseline="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1701622827"/>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5"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9"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0"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7" name="Picture 26"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1" name="Rectangle 3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572732316"/>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7" name="Rectangle 26">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88620031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2" name="Picture 21"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6" name="Rectangle 2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1313798118"/>
      </p:ext>
    </p:extLst>
  </p:cSld>
  <p:clrMapOvr>
    <a:masterClrMapping/>
  </p:clrMapOvr>
  <p:timing>
    <p:tnLst>
      <p:par>
        <p:cTn id="1" dur="indefinite" restart="never" nodeType="tmRoot"/>
      </p:par>
    </p:tnLst>
  </p:timing>
  <p:hf hdr="0" ftr="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1" name="Rectangle 20">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743751077"/>
      </p:ext>
    </p:extLst>
  </p:cSld>
  <p:clrMapOvr>
    <a:masterClrMapping/>
  </p:clrMapOvr>
  <p:timing>
    <p:tnLst>
      <p:par>
        <p:cTn id="1" dur="indefinite" restart="never" nodeType="tmRoot"/>
      </p:par>
    </p:tnLst>
  </p:timing>
  <p:hf hdr="0" ftr="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6" name="Picture 25"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30" name="Rectangle 2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30027263"/>
      </p:ext>
    </p:extLst>
  </p:cSld>
  <p:clrMapOvr>
    <a:masterClrMapping/>
  </p:clrMapOvr>
  <p:timing>
    <p:tnLst>
      <p:par>
        <p:cTn id="1" dur="indefinite" restart="never" nodeType="tmRoot"/>
      </p:par>
    </p:tnLst>
  </p:timing>
  <p:hf hdr="0" ftr="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3"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1"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4" name="Rectangle 23">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397196776"/>
      </p:ext>
    </p:extLst>
  </p:cSld>
  <p:clrMapOvr>
    <a:masterClrMapping/>
  </p:clrMapOvr>
  <p:timing>
    <p:tnLst>
      <p:par>
        <p:cTn id="1" dur="indefinite" restart="never" nodeType="tmRoot"/>
      </p:par>
    </p:tnLst>
  </p:timing>
  <p:hf hdr="0" ftr="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3" name="Rectangle 12">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842475472"/>
      </p:ext>
    </p:extLst>
  </p:cSld>
  <p:clrMapOvr>
    <a:masterClrMapping/>
  </p:clrMapOvr>
  <p:timing>
    <p:tnLst>
      <p:par>
        <p:cTn id="1" dur="indefinite" restart="never" nodeType="tmRoot"/>
      </p:par>
    </p:tnLst>
  </p:timing>
  <p:hf hdr="0" ftr="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6" name="Rectangle 15">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466330215"/>
      </p:ext>
    </p:extLst>
  </p:cSld>
  <p:clrMapOvr>
    <a:masterClrMapping/>
  </p:clrMapOvr>
  <p:timing>
    <p:tnLst>
      <p:par>
        <p:cTn id="1" dur="indefinite" restart="never" nodeType="tmRoot"/>
      </p:par>
    </p:tnLst>
  </p:timing>
  <p:hf hdr="0" ftr="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10" name="Rectangle 9">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979336862"/>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4" name="Picture 23"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5"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28" name="Rectangle 27">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31542238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4" name="Rectangle 23">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IT18009446</a:t>
            </a:r>
            <a:r>
              <a:rPr lang="en-US" sz="1800" dirty="0" smtClean="0">
                <a:solidFill>
                  <a:schemeClr val="tx1"/>
                </a:solidFill>
              </a:rPr>
              <a:t>   |   </a:t>
            </a:r>
            <a:r>
              <a:rPr lang="en-US" sz="1800" dirty="0" err="1" smtClean="0">
                <a:solidFill>
                  <a:schemeClr val="tx1"/>
                </a:solidFill>
              </a:rPr>
              <a:t>Amarasekara</a:t>
            </a:r>
            <a:r>
              <a:rPr lang="en-US" sz="1800" dirty="0" smtClean="0">
                <a:solidFill>
                  <a:schemeClr val="tx1"/>
                </a:solidFill>
              </a:rPr>
              <a:t> T.N.E.</a:t>
            </a:r>
            <a:r>
              <a:rPr lang="en-US" sz="1800" b="1" dirty="0" smtClean="0">
                <a:solidFill>
                  <a:schemeClr val="tx1"/>
                </a:solidFill>
              </a:rPr>
              <a:t>   </a:t>
            </a:r>
            <a:r>
              <a:rPr lang="en-US" sz="1800" dirty="0" smtClean="0">
                <a:solidFill>
                  <a:schemeClr val="tx1"/>
                </a:solidFill>
              </a:rPr>
              <a:t>|   </a:t>
            </a:r>
            <a:r>
              <a:rPr lang="en-US" sz="1800" b="0" dirty="0" smtClean="0">
                <a:solidFill>
                  <a:schemeClr val="tx1"/>
                </a:solidFill>
              </a:rPr>
              <a:t>2021-234</a:t>
            </a:r>
            <a:endParaRPr lang="en-US" sz="1800" b="0" dirty="0">
              <a:solidFill>
                <a:schemeClr val="tx1"/>
              </a:solidFill>
            </a:endParaRPr>
          </a:p>
        </p:txBody>
      </p:sp>
      <p:sp>
        <p:nvSpPr>
          <p:cNvPr id="33"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3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25" name="Picture 24"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3"/>
          <a:srcRect t="90286" r="71976"/>
          <a:stretch/>
        </p:blipFill>
        <p:spPr>
          <a:xfrm>
            <a:off x="0" y="6380879"/>
            <a:ext cx="2514600" cy="490307"/>
          </a:xfrm>
          <a:prstGeom prst="rect">
            <a:avLst/>
          </a:prstGeom>
        </p:spPr>
      </p:pic>
      <p:sp>
        <p:nvSpPr>
          <p:cNvPr id="26"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Tree>
    <p:extLst>
      <p:ext uri="{BB962C8B-B14F-4D97-AF65-F5344CB8AC3E}">
        <p14:creationId xmlns:p14="http://schemas.microsoft.com/office/powerpoint/2010/main" val="2418229106"/>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0428556" y="457200"/>
            <a:ext cx="695056" cy="685800"/>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7D6051F-EF20-4D26-A49B-A9D5F0B34CE8}" type="slidenum">
              <a:rPr lang="en-US" sz="3000" smtClean="0">
                <a:solidFill>
                  <a:schemeClr val="bg1"/>
                </a:solidFill>
              </a:rPr>
              <a:pPr algn="ctr"/>
              <a:t>‹#›</a:t>
            </a:fld>
            <a:endParaRPr lang="en-US" sz="3000" dirty="0">
              <a:solidFill>
                <a:schemeClr val="bg1"/>
              </a:solidFill>
            </a:endParaRPr>
          </a:p>
        </p:txBody>
      </p:sp>
      <p:sp>
        <p:nvSpPr>
          <p:cNvPr id="5" name="Rectangle 4">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smtClean="0">
                <a:solidFill>
                  <a:schemeClr val="tx1"/>
                </a:solidFill>
              </a:rPr>
              <a:t>IT18003642</a:t>
            </a:r>
            <a:r>
              <a:rPr lang="en-US" sz="1800" dirty="0" smtClean="0">
                <a:solidFill>
                  <a:schemeClr val="tx1"/>
                </a:solidFill>
              </a:rPr>
              <a:t>   |   </a:t>
            </a:r>
            <a:r>
              <a:rPr lang="en-US" sz="1800" dirty="0" err="1" smtClean="0">
                <a:solidFill>
                  <a:schemeClr val="tx1"/>
                </a:solidFill>
              </a:rPr>
              <a:t>Navanjana</a:t>
            </a:r>
            <a:r>
              <a:rPr lang="en-US" sz="1800" baseline="0" dirty="0" smtClean="0">
                <a:solidFill>
                  <a:schemeClr val="tx1"/>
                </a:solidFill>
              </a:rPr>
              <a:t> </a:t>
            </a:r>
            <a:r>
              <a:rPr lang="en-US" sz="1800" dirty="0" smtClean="0">
                <a:solidFill>
                  <a:schemeClr val="tx1"/>
                </a:solidFill>
              </a:rPr>
              <a:t>E.H.D.T.D.</a:t>
            </a:r>
            <a:r>
              <a:rPr lang="en-US" sz="1800" b="1" dirty="0" smtClean="0">
                <a:solidFill>
                  <a:schemeClr val="tx1"/>
                </a:solidFill>
              </a:rPr>
              <a:t>   </a:t>
            </a:r>
            <a:r>
              <a:rPr lang="en-US" sz="1800" dirty="0">
                <a:solidFill>
                  <a:schemeClr val="tx1"/>
                </a:solidFill>
              </a:rPr>
              <a:t>|   </a:t>
            </a:r>
            <a:r>
              <a:rPr lang="en-US" sz="1800" b="0" dirty="0" smtClean="0">
                <a:solidFill>
                  <a:schemeClr val="tx1"/>
                </a:solidFill>
              </a:rPr>
              <a:t>2021-234</a:t>
            </a:r>
            <a:endParaRPr lang="en-US" sz="1800" b="0" dirty="0">
              <a:solidFill>
                <a:schemeClr val="tx1"/>
              </a:solidFill>
            </a:endParaRPr>
          </a:p>
        </p:txBody>
      </p:sp>
    </p:spTree>
    <p:extLst>
      <p:ext uri="{BB962C8B-B14F-4D97-AF65-F5344CB8AC3E}">
        <p14:creationId xmlns:p14="http://schemas.microsoft.com/office/powerpoint/2010/main" val="24326221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2.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image" Target="../media/image2.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2.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image" Target="../media/image1.jpe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image" Target="../media/image2.png"/><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image" Target="../media/image1.jpe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70367313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90895616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572038752"/>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41363442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5" name="Rectangle 24"/>
          <p:cNvSpPr/>
          <p:nvPr userDrawn="1"/>
        </p:nvSpPr>
        <p:spPr>
          <a:xfrm>
            <a:off x="2547935" y="6400305"/>
            <a:ext cx="9222506" cy="457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23" name="Picture 22"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21"/>
          <a:srcRect t="90286" r="71976"/>
          <a:stretch/>
        </p:blipFill>
        <p:spPr>
          <a:xfrm>
            <a:off x="0" y="6373302"/>
            <a:ext cx="2514600" cy="490308"/>
          </a:xfrm>
          <a:prstGeom prst="rect">
            <a:avLst/>
          </a:prstGeom>
        </p:spPr>
      </p:pic>
      <p:sp>
        <p:nvSpPr>
          <p:cNvPr id="26" name="Date Placeholder 3"/>
          <p:cNvSpPr txBox="1">
            <a:spLocks/>
          </p:cNvSpPr>
          <p:nvPr userDrawn="1"/>
        </p:nvSpPr>
        <p:spPr>
          <a:xfrm>
            <a:off x="10333490" y="6477000"/>
            <a:ext cx="990599" cy="381000"/>
          </a:xfrm>
          <a:prstGeom prst="rect">
            <a:avLst/>
          </a:prstGeom>
          <a:solidFill>
            <a:schemeClr val="bg1"/>
          </a:solidFill>
          <a:ln>
            <a:solidFill>
              <a:schemeClr val="bg1"/>
            </a:solidFill>
          </a:ln>
        </p:spPr>
        <p:txBody>
          <a:bodyPr vert="horz" lIns="91440" tIns="45720" rIns="91440" bIns="45720" rtlCol="0" anchor="ctr"/>
          <a:lstStyle>
            <a:defPPr>
              <a:defRPr lang="en-US"/>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C9CA7B-DFD4-44B5-8C60-D14B8CD1FB59}" type="datetimeFigureOut">
              <a:rPr lang="en-US" sz="1100" b="1" cap="none" spc="0" smtClean="0">
                <a:ln w="0"/>
                <a:solidFill>
                  <a:schemeClr val="tx1"/>
                </a:solidFill>
                <a:effectLst>
                  <a:outerShdw blurRad="38100" dist="19050" dir="2700000" algn="tl" rotWithShape="0">
                    <a:schemeClr val="dk1">
                      <a:alpha val="40000"/>
                    </a:schemeClr>
                  </a:outerShdw>
                </a:effectLst>
              </a:rPr>
              <a:pPr/>
              <a:t>10/17/2021</a:t>
            </a:fld>
            <a:endParaRPr lang="en-US" b="1" dirty="0"/>
          </a:p>
        </p:txBody>
      </p:sp>
      <p:sp>
        <p:nvSpPr>
          <p:cNvPr id="27"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0000" y="6461593"/>
            <a:ext cx="451453" cy="411814"/>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55817132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Lst>
  <p:timing>
    <p:tnLst>
      <p:par>
        <p:cTn id="1" dur="indefinite" restart="never" nodeType="tmRoot"/>
      </p:par>
    </p:tnLst>
  </p:timing>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hyperlink" Target="https://scikit-learn.org/stable/modules/generated/sklearn.cluster.KMeans.html" TargetMode="External"/><Relationship Id="rId1" Type="http://schemas.openxmlformats.org/officeDocument/2006/relationships/slideLayout" Target="../slideLayouts/slideLayout2.xml"/><Relationship Id="rId4" Type="http://schemas.openxmlformats.org/officeDocument/2006/relationships/hyperlink" Target="https://hbr.org/2016/11/why-diverse-teams-are-smarter"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hyperlink" Target="https://docs.github.com/en/rest/reference/users" TargetMode="External"/><Relationship Id="rId2" Type="http://schemas.openxmlformats.org/officeDocument/2006/relationships/hyperlink" Target="https://towardsdatascience.com/github-user-insights-using-github-api-data-collection-and-analysis-5b7dca1ab214" TargetMode="Externa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5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hyperlink" Target="https://arxiv.org/abs/1403.0485" TargetMode="Externa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4.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4.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4.xml"/><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4.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4.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4.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4.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4.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p:txBody>
          <a:bodyPr/>
          <a:lstStyle/>
          <a:p>
            <a:r>
              <a:rPr lang="en-US" dirty="0" smtClean="0"/>
              <a:t>SMART PROJECT MANAGEMENT SYSTEM</a:t>
            </a:r>
            <a:endParaRPr lang="en-US" dirty="0"/>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p:txBody>
          <a:bodyPr/>
          <a:lstStyle/>
          <a:p>
            <a:r>
              <a:rPr lang="en-US" dirty="0" smtClean="0"/>
              <a:t>2021-234</a:t>
            </a:r>
            <a:endParaRPr lang="en-US" dirty="0"/>
          </a:p>
        </p:txBody>
      </p:sp>
    </p:spTree>
    <p:extLst>
      <p:ext uri="{BB962C8B-B14F-4D97-AF65-F5344CB8AC3E}">
        <p14:creationId xmlns:p14="http://schemas.microsoft.com/office/powerpoint/2010/main" val="3813887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Specific and Sub Objectives</a:t>
            </a:r>
            <a:endParaRPr lang="en-US" dirty="0"/>
          </a:p>
        </p:txBody>
      </p:sp>
      <p:sp>
        <p:nvSpPr>
          <p:cNvPr id="3" name="Content Placeholder 2"/>
          <p:cNvSpPr>
            <a:spLocks noGrp="1"/>
          </p:cNvSpPr>
          <p:nvPr>
            <p:ph sz="half" idx="1"/>
          </p:nvPr>
        </p:nvSpPr>
        <p:spPr/>
        <p:txBody>
          <a:bodyPr>
            <a:normAutofit/>
          </a:bodyPr>
          <a:lstStyle/>
          <a:p>
            <a:r>
              <a:rPr lang="en-US" dirty="0"/>
              <a:t>Specific </a:t>
            </a:r>
            <a:r>
              <a:rPr lang="en-US" dirty="0" smtClean="0"/>
              <a:t>Objectives</a:t>
            </a:r>
          </a:p>
          <a:p>
            <a:pPr lvl="1">
              <a:buFont typeface="Wingdings" panose="05000000000000000000" pitchFamily="2" charset="2"/>
              <a:buChar char="§"/>
            </a:pPr>
            <a:r>
              <a:rPr lang="en-US" dirty="0" smtClean="0"/>
              <a:t>Develop a grouping algorithm to automate student grouping process</a:t>
            </a:r>
          </a:p>
        </p:txBody>
      </p:sp>
      <p:sp>
        <p:nvSpPr>
          <p:cNvPr id="4" name="Content Placeholder 3"/>
          <p:cNvSpPr>
            <a:spLocks noGrp="1"/>
          </p:cNvSpPr>
          <p:nvPr>
            <p:ph sz="half" idx="2"/>
          </p:nvPr>
        </p:nvSpPr>
        <p:spPr/>
        <p:txBody>
          <a:bodyPr>
            <a:normAutofit/>
          </a:bodyPr>
          <a:lstStyle/>
          <a:p>
            <a:pPr lvl="1"/>
            <a:r>
              <a:rPr lang="en-US" sz="1800" dirty="0"/>
              <a:t>Sub </a:t>
            </a:r>
            <a:r>
              <a:rPr lang="en-US" sz="1800" dirty="0" smtClean="0"/>
              <a:t>Objectives</a:t>
            </a:r>
          </a:p>
          <a:p>
            <a:pPr lvl="2">
              <a:buFont typeface="Wingdings" panose="05000000000000000000" pitchFamily="2" charset="2"/>
              <a:buChar char="§"/>
            </a:pPr>
            <a:r>
              <a:rPr lang="en-US" sz="1600" dirty="0"/>
              <a:t>Data collection.</a:t>
            </a:r>
          </a:p>
          <a:p>
            <a:pPr lvl="2">
              <a:buFont typeface="Wingdings" panose="05000000000000000000" pitchFamily="2" charset="2"/>
              <a:buChar char="§"/>
            </a:pPr>
            <a:r>
              <a:rPr lang="en-US" sz="1600" dirty="0"/>
              <a:t>Analyze the data and find relationships between data. </a:t>
            </a:r>
          </a:p>
          <a:p>
            <a:pPr lvl="2">
              <a:buFont typeface="Wingdings" panose="05000000000000000000" pitchFamily="2" charset="2"/>
              <a:buChar char="§"/>
            </a:pPr>
            <a:r>
              <a:rPr lang="en-US" sz="1600" dirty="0"/>
              <a:t>Using data analysis find an optimal algorithm or algorithms to achieve the expected results</a:t>
            </a:r>
          </a:p>
          <a:p>
            <a:pPr lvl="2">
              <a:buFont typeface="Wingdings" panose="05000000000000000000" pitchFamily="2" charset="2"/>
              <a:buChar char="§"/>
            </a:pPr>
            <a:r>
              <a:rPr lang="en-US" sz="1600" dirty="0"/>
              <a:t>Test algorithms and output a model that can be used for the grouping process.</a:t>
            </a:r>
          </a:p>
          <a:p>
            <a:pPr marL="0" indent="0">
              <a:buNone/>
            </a:pPr>
            <a:endParaRPr lang="en-US" dirty="0"/>
          </a:p>
        </p:txBody>
      </p:sp>
    </p:spTree>
    <p:extLst>
      <p:ext uri="{BB962C8B-B14F-4D97-AF65-F5344CB8AC3E}">
        <p14:creationId xmlns:p14="http://schemas.microsoft.com/office/powerpoint/2010/main" val="793905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a:t>Research Methodology</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sz="1800" dirty="0" smtClean="0">
                <a:solidFill>
                  <a:srgbClr val="545454"/>
                </a:solidFill>
              </a:rPr>
              <a:t>grouping algorithm</a:t>
            </a:r>
          </a:p>
          <a:p>
            <a:pPr marL="342900" indent="-342900">
              <a:buFont typeface="Arial" panose="020B0604020202020204" pitchFamily="34" charset="0"/>
              <a:buChar char="•"/>
            </a:pPr>
            <a:r>
              <a:rPr lang="en-US" sz="1800" dirty="0" smtClean="0">
                <a:solidFill>
                  <a:srgbClr val="545454"/>
                </a:solidFill>
              </a:rPr>
              <a:t>Evidence for completion</a:t>
            </a:r>
          </a:p>
          <a:p>
            <a:pPr marL="342900" indent="-342900">
              <a:buFont typeface="Arial" panose="020B0604020202020204" pitchFamily="34" charset="0"/>
              <a:buChar char="•"/>
            </a:pPr>
            <a:r>
              <a:rPr lang="en-US" sz="1800" dirty="0" smtClean="0">
                <a:solidFill>
                  <a:srgbClr val="545454"/>
                </a:solidFill>
              </a:rPr>
              <a:t>Future work</a:t>
            </a:r>
            <a:endParaRPr lang="en-US" sz="1800" dirty="0">
              <a:solidFill>
                <a:srgbClr val="545454"/>
              </a:solidFill>
            </a:endParaRPr>
          </a:p>
        </p:txBody>
      </p:sp>
    </p:spTree>
    <p:extLst>
      <p:ext uri="{BB962C8B-B14F-4D97-AF65-F5344CB8AC3E}">
        <p14:creationId xmlns:p14="http://schemas.microsoft.com/office/powerpoint/2010/main" val="247796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33400"/>
            <a:ext cx="4495800" cy="6340197"/>
          </a:xfrm>
          <a:prstGeom prst="rect">
            <a:avLst/>
          </a:prstGeom>
          <a:noFill/>
        </p:spPr>
        <p:txBody>
          <a:bodyPr wrap="square" rtlCol="0">
            <a:spAutoFit/>
          </a:bodyPr>
          <a:lstStyle/>
          <a:p>
            <a:pPr algn="ctr"/>
            <a:r>
              <a:rPr lang="en-US" sz="3200" dirty="0" smtClean="0">
                <a:solidFill>
                  <a:schemeClr val="bg1"/>
                </a:solidFill>
              </a:rPr>
              <a:t>Grouping Algorithm</a:t>
            </a:r>
          </a:p>
          <a:p>
            <a:pPr algn="ctr"/>
            <a:endParaRPr lang="en-US" sz="3200" dirty="0">
              <a:solidFill>
                <a:schemeClr val="bg1"/>
              </a:solidFill>
            </a:endParaRPr>
          </a:p>
          <a:p>
            <a:pPr marL="342900" indent="-342900">
              <a:buFont typeface="Wingdings" panose="05000000000000000000" pitchFamily="2" charset="2"/>
              <a:buChar char="v"/>
            </a:pPr>
            <a:r>
              <a:rPr lang="en-US" sz="2200" dirty="0" smtClean="0">
                <a:solidFill>
                  <a:schemeClr val="bg1"/>
                </a:solidFill>
              </a:rPr>
              <a:t>Data Requirements</a:t>
            </a:r>
          </a:p>
          <a:p>
            <a:pPr marL="800100" lvl="1" indent="-342900">
              <a:lnSpc>
                <a:spcPct val="150000"/>
              </a:lnSpc>
              <a:buFont typeface="Wingdings" panose="05000000000000000000" pitchFamily="2" charset="2"/>
              <a:buChar char="Ø"/>
            </a:pPr>
            <a:r>
              <a:rPr lang="en-US" sz="2000" dirty="0" smtClean="0">
                <a:solidFill>
                  <a:schemeClr val="bg1"/>
                </a:solidFill>
              </a:rPr>
              <a:t>Student GPA</a:t>
            </a:r>
          </a:p>
          <a:p>
            <a:pPr marL="800100" lvl="1" indent="-342900">
              <a:lnSpc>
                <a:spcPct val="150000"/>
              </a:lnSpc>
              <a:buFont typeface="Wingdings" panose="05000000000000000000" pitchFamily="2" charset="2"/>
              <a:buChar char="Ø"/>
            </a:pPr>
            <a:r>
              <a:rPr lang="en-US" sz="2000" dirty="0" smtClean="0">
                <a:solidFill>
                  <a:schemeClr val="bg1"/>
                </a:solidFill>
              </a:rPr>
              <a:t>Programming Skills</a:t>
            </a:r>
          </a:p>
          <a:p>
            <a:pPr marL="1257300" lvl="2" indent="-342900">
              <a:buFont typeface="Wingdings" panose="05000000000000000000" pitchFamily="2" charset="2"/>
              <a:buChar char="§"/>
            </a:pPr>
            <a:r>
              <a:rPr lang="en-US" dirty="0">
                <a:solidFill>
                  <a:schemeClr val="bg1"/>
                </a:solidFill>
              </a:rPr>
              <a:t>Base Languages</a:t>
            </a:r>
          </a:p>
          <a:p>
            <a:pPr marL="1257300" lvl="2" indent="-342900">
              <a:buFont typeface="Wingdings" panose="05000000000000000000" pitchFamily="2" charset="2"/>
              <a:buChar char="§"/>
            </a:pPr>
            <a:r>
              <a:rPr lang="en-US" dirty="0">
                <a:solidFill>
                  <a:schemeClr val="bg1"/>
                </a:solidFill>
              </a:rPr>
              <a:t>Frameworks</a:t>
            </a:r>
          </a:p>
          <a:p>
            <a:pPr marL="1257300" lvl="2" indent="-342900">
              <a:buFont typeface="Wingdings" panose="05000000000000000000" pitchFamily="2" charset="2"/>
              <a:buChar char="§"/>
            </a:pPr>
            <a:r>
              <a:rPr lang="en-US" dirty="0">
                <a:solidFill>
                  <a:schemeClr val="bg1"/>
                </a:solidFill>
              </a:rPr>
              <a:t>DBM systems</a:t>
            </a:r>
          </a:p>
          <a:p>
            <a:pPr marL="1257300" lvl="2" indent="-342900">
              <a:buFont typeface="Wingdings" panose="05000000000000000000" pitchFamily="2" charset="2"/>
              <a:buChar char="§"/>
            </a:pPr>
            <a:r>
              <a:rPr lang="en-US" dirty="0">
                <a:solidFill>
                  <a:schemeClr val="bg1"/>
                </a:solidFill>
              </a:rPr>
              <a:t>Version </a:t>
            </a:r>
            <a:r>
              <a:rPr lang="en-US" dirty="0" smtClean="0">
                <a:solidFill>
                  <a:schemeClr val="bg1"/>
                </a:solidFill>
              </a:rPr>
              <a:t>Controlling</a:t>
            </a:r>
          </a:p>
          <a:p>
            <a:pPr marL="800100" lvl="1" indent="-342900">
              <a:lnSpc>
                <a:spcPct val="150000"/>
              </a:lnSpc>
              <a:buFont typeface="Wingdings" panose="05000000000000000000" pitchFamily="2" charset="2"/>
              <a:buChar char="Ø"/>
            </a:pPr>
            <a:r>
              <a:rPr lang="en-US" sz="2000" dirty="0" smtClean="0">
                <a:solidFill>
                  <a:schemeClr val="bg1"/>
                </a:solidFill>
              </a:rPr>
              <a:t>Previous Projects</a:t>
            </a:r>
          </a:p>
          <a:p>
            <a:pPr marL="1257300" lvl="2" indent="-342900">
              <a:buFont typeface="Wingdings" panose="05000000000000000000" pitchFamily="2" charset="2"/>
              <a:buChar char="§"/>
            </a:pPr>
            <a:r>
              <a:rPr lang="en-US" dirty="0" smtClean="0">
                <a:solidFill>
                  <a:schemeClr val="bg1"/>
                </a:solidFill>
              </a:rPr>
              <a:t>Used programming languages</a:t>
            </a:r>
            <a:endParaRPr lang="en-US" dirty="0">
              <a:solidFill>
                <a:schemeClr val="bg1"/>
              </a:solidFill>
            </a:endParaRPr>
          </a:p>
          <a:p>
            <a:pPr marL="800100" lvl="1" indent="-342900">
              <a:lnSpc>
                <a:spcPct val="150000"/>
              </a:lnSpc>
              <a:buFont typeface="Wingdings" panose="05000000000000000000" pitchFamily="2" charset="2"/>
              <a:buChar char="Ø"/>
            </a:pPr>
            <a:r>
              <a:rPr lang="en-US" sz="2000" dirty="0" smtClean="0">
                <a:solidFill>
                  <a:schemeClr val="bg1"/>
                </a:solidFill>
              </a:rPr>
              <a:t>GitHub Repositories</a:t>
            </a:r>
          </a:p>
          <a:p>
            <a:pPr marL="1257300" lvl="2" indent="-342900">
              <a:buFont typeface="Wingdings" panose="05000000000000000000" pitchFamily="2" charset="2"/>
              <a:buChar char="§"/>
            </a:pPr>
            <a:r>
              <a:rPr lang="en-US" dirty="0">
                <a:solidFill>
                  <a:schemeClr val="bg1"/>
                </a:solidFill>
              </a:rPr>
              <a:t>Used programming languages</a:t>
            </a:r>
          </a:p>
          <a:p>
            <a:pPr marL="800100" lvl="1" indent="-342900">
              <a:buFont typeface="Wingdings" panose="05000000000000000000" pitchFamily="2" charset="2"/>
              <a:buChar char="Ø"/>
            </a:pPr>
            <a:endParaRPr lang="en-US" sz="2200" dirty="0" smtClean="0">
              <a:solidFill>
                <a:schemeClr val="bg1"/>
              </a:solidFill>
            </a:endParaRPr>
          </a:p>
          <a:p>
            <a:pPr marL="800100" lvl="1" indent="-342900">
              <a:buFont typeface="Wingdings" panose="05000000000000000000" pitchFamily="2" charset="2"/>
              <a:buChar char="Ø"/>
            </a:pPr>
            <a:endParaRPr lang="en-US" sz="2200" dirty="0" smtClean="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457201"/>
            <a:ext cx="5294631" cy="5943600"/>
          </a:xfrm>
          <a:prstGeom prst="rect">
            <a:avLst/>
          </a:prstGeom>
        </p:spPr>
      </p:pic>
      <p:sp>
        <p:nvSpPr>
          <p:cNvPr id="2" name="&quot;No&quot; Symbol 1"/>
          <p:cNvSpPr/>
          <p:nvPr/>
        </p:nvSpPr>
        <p:spPr>
          <a:xfrm>
            <a:off x="9525000" y="990600"/>
            <a:ext cx="381000" cy="381000"/>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TextBox 5"/>
          <p:cNvSpPr txBox="1"/>
          <p:nvPr/>
        </p:nvSpPr>
        <p:spPr>
          <a:xfrm>
            <a:off x="6279624" y="1066800"/>
            <a:ext cx="349776" cy="338554"/>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1600" dirty="0"/>
              <a:t>✔</a:t>
            </a:r>
          </a:p>
        </p:txBody>
      </p:sp>
      <p:sp>
        <p:nvSpPr>
          <p:cNvPr id="7" name="TextBox 6"/>
          <p:cNvSpPr txBox="1"/>
          <p:nvPr/>
        </p:nvSpPr>
        <p:spPr>
          <a:xfrm>
            <a:off x="6705600" y="1861065"/>
            <a:ext cx="369012"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8" name="TextBox 7"/>
          <p:cNvSpPr txBox="1"/>
          <p:nvPr/>
        </p:nvSpPr>
        <p:spPr>
          <a:xfrm>
            <a:off x="6705600" y="2671120"/>
            <a:ext cx="369012"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10" name="TextBox 9"/>
          <p:cNvSpPr txBox="1"/>
          <p:nvPr/>
        </p:nvSpPr>
        <p:spPr>
          <a:xfrm>
            <a:off x="9220200" y="6036963"/>
            <a:ext cx="369012"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11" name="TextBox 10"/>
          <p:cNvSpPr txBox="1"/>
          <p:nvPr/>
        </p:nvSpPr>
        <p:spPr>
          <a:xfrm>
            <a:off x="5422188" y="4648200"/>
            <a:ext cx="369012"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18" name="&quot;No&quot; Symbol 17"/>
          <p:cNvSpPr/>
          <p:nvPr/>
        </p:nvSpPr>
        <p:spPr>
          <a:xfrm>
            <a:off x="990600" y="4983552"/>
            <a:ext cx="381000" cy="381000"/>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9" name="TextBox 18"/>
          <p:cNvSpPr txBox="1"/>
          <p:nvPr/>
        </p:nvSpPr>
        <p:spPr>
          <a:xfrm>
            <a:off x="6940194" y="3301999"/>
            <a:ext cx="369012" cy="369332"/>
          </a:xfrm>
          <a:prstGeom prst="rect">
            <a:avLst/>
          </a:prstGeom>
          <a:gradFill>
            <a:gsLst>
              <a:gs pos="0">
                <a:srgbClr val="009A46"/>
              </a:gs>
              <a:gs pos="50000">
                <a:srgbClr val="00D661"/>
              </a:gs>
              <a:gs pos="70000">
                <a:srgbClr val="11FF7D"/>
              </a:gs>
              <a:gs pos="100000">
                <a:srgbClr val="37FF91"/>
              </a:gs>
            </a:gsLst>
          </a:gradFill>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14" name="TextBox 13"/>
          <p:cNvSpPr txBox="1"/>
          <p:nvPr/>
        </p:nvSpPr>
        <p:spPr>
          <a:xfrm>
            <a:off x="6705600" y="3967090"/>
            <a:ext cx="369012" cy="369332"/>
          </a:xfrm>
          <a:prstGeom prst="rect">
            <a:avLst/>
          </a:prstGeom>
          <a:gradFill>
            <a:gsLst>
              <a:gs pos="0">
                <a:srgbClr val="009A46"/>
              </a:gs>
              <a:gs pos="50000">
                <a:srgbClr val="00D661"/>
              </a:gs>
              <a:gs pos="70000">
                <a:srgbClr val="11FF7D"/>
              </a:gs>
              <a:gs pos="100000">
                <a:srgbClr val="37FF91"/>
              </a:gs>
            </a:gsLst>
          </a:gradFill>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15" name="TextBox 14"/>
          <p:cNvSpPr txBox="1"/>
          <p:nvPr/>
        </p:nvSpPr>
        <p:spPr>
          <a:xfrm>
            <a:off x="7949209" y="5017532"/>
            <a:ext cx="369012" cy="369332"/>
          </a:xfrm>
          <a:prstGeom prst="rect">
            <a:avLst/>
          </a:prstGeom>
          <a:gradFill>
            <a:gsLst>
              <a:gs pos="0">
                <a:srgbClr val="009A46"/>
              </a:gs>
              <a:gs pos="50000">
                <a:srgbClr val="00D661"/>
              </a:gs>
              <a:gs pos="70000">
                <a:srgbClr val="11FF7D"/>
              </a:gs>
              <a:gs pos="100000">
                <a:srgbClr val="37FF91"/>
              </a:gs>
            </a:gsLst>
          </a:gradFill>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Tree>
    <p:extLst>
      <p:ext uri="{BB962C8B-B14F-4D97-AF65-F5344CB8AC3E}">
        <p14:creationId xmlns:p14="http://schemas.microsoft.com/office/powerpoint/2010/main" val="653209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smtClean="0"/>
              <a:t>Evidence for completion</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286000"/>
            <a:ext cx="8825659" cy="3733800"/>
          </a:xfrm>
        </p:spPr>
        <p:txBody>
          <a:bodyPr>
            <a:normAutofit/>
          </a:bodyPr>
          <a:lstStyle/>
          <a:p>
            <a:r>
              <a:rPr lang="en-US" sz="2200" b="1" dirty="0" smtClean="0"/>
              <a:t>Grouping Algorithm</a:t>
            </a:r>
          </a:p>
          <a:p>
            <a:pPr marL="457200" lvl="1" indent="0">
              <a:buNone/>
            </a:pPr>
            <a:endParaRPr lang="en-US" sz="2000" b="1" dirty="0" smtClean="0"/>
          </a:p>
          <a:p>
            <a:pPr marL="457200" lvl="1" indent="0">
              <a:buNone/>
            </a:pPr>
            <a:r>
              <a:rPr lang="en-US" sz="2000" b="1" dirty="0" smtClean="0"/>
              <a:t>		</a:t>
            </a:r>
            <a:r>
              <a:rPr lang="en-US" sz="1800" b="1" dirty="0" smtClean="0"/>
              <a:t>Create Initial Groups</a:t>
            </a:r>
          </a:p>
          <a:p>
            <a:pPr marL="457200" lvl="1" indent="0">
              <a:buNone/>
            </a:pPr>
            <a:endParaRPr lang="en-US" sz="1800" b="1" dirty="0" smtClean="0"/>
          </a:p>
          <a:p>
            <a:pPr marL="457200" lvl="1" indent="0">
              <a:buNone/>
            </a:pPr>
            <a:r>
              <a:rPr lang="en-US" sz="1800" b="1" dirty="0" smtClean="0"/>
              <a:t>		Create Group Balancer</a:t>
            </a:r>
          </a:p>
          <a:p>
            <a:pPr marL="457200" lvl="1" indent="0">
              <a:buNone/>
            </a:pPr>
            <a:endParaRPr lang="en-US" sz="1800" b="1" dirty="0" smtClean="0"/>
          </a:p>
          <a:p>
            <a:pPr marL="457200" lvl="1" indent="0">
              <a:buNone/>
            </a:pPr>
            <a:r>
              <a:rPr lang="en-US" sz="1800" b="1" dirty="0" smtClean="0"/>
              <a:t>		Create Group Balance Iterator</a:t>
            </a:r>
          </a:p>
          <a:p>
            <a:pPr marL="457200" lvl="1" indent="0">
              <a:buNone/>
            </a:pPr>
            <a:endParaRPr lang="en-US" sz="1800" b="1" dirty="0" smtClean="0"/>
          </a:p>
          <a:p>
            <a:pPr marL="457200" lvl="1" indent="0">
              <a:buNone/>
            </a:pPr>
            <a:r>
              <a:rPr lang="en-US" sz="1800" b="1" dirty="0" smtClean="0"/>
              <a:t>		Output Results</a:t>
            </a:r>
            <a:endParaRPr lang="en-US" sz="1800" b="1" dirty="0"/>
          </a:p>
        </p:txBody>
      </p:sp>
      <p:sp>
        <p:nvSpPr>
          <p:cNvPr id="4" name="TextBox 3"/>
          <p:cNvSpPr txBox="1"/>
          <p:nvPr/>
        </p:nvSpPr>
        <p:spPr>
          <a:xfrm>
            <a:off x="1981200" y="3200400"/>
            <a:ext cx="369012"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7" name="TextBox 6"/>
          <p:cNvSpPr txBox="1"/>
          <p:nvPr/>
        </p:nvSpPr>
        <p:spPr>
          <a:xfrm>
            <a:off x="1981200" y="3990434"/>
            <a:ext cx="369012" cy="369332"/>
          </a:xfrm>
          <a:prstGeom prst="rect">
            <a:avLst/>
          </a:prstGeom>
          <a:gradFill>
            <a:gsLst>
              <a:gs pos="0">
                <a:srgbClr val="009A46"/>
              </a:gs>
              <a:gs pos="50000">
                <a:srgbClr val="00D661"/>
              </a:gs>
              <a:gs pos="70000">
                <a:srgbClr val="11FF7D"/>
              </a:gs>
              <a:gs pos="100000">
                <a:srgbClr val="37FF91"/>
              </a:gs>
            </a:gsLst>
          </a:gradFill>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8" name="TextBox 7"/>
          <p:cNvSpPr txBox="1"/>
          <p:nvPr/>
        </p:nvSpPr>
        <p:spPr>
          <a:xfrm>
            <a:off x="1981200" y="4724400"/>
            <a:ext cx="369012" cy="369332"/>
          </a:xfrm>
          <a:prstGeom prst="rect">
            <a:avLst/>
          </a:prstGeom>
          <a:gradFill>
            <a:gsLst>
              <a:gs pos="0">
                <a:srgbClr val="009A46"/>
              </a:gs>
              <a:gs pos="50000">
                <a:srgbClr val="00D661"/>
              </a:gs>
              <a:gs pos="70000">
                <a:srgbClr val="11FF7D"/>
              </a:gs>
              <a:gs pos="100000">
                <a:srgbClr val="37FF91"/>
              </a:gs>
            </a:gsLst>
          </a:gradFill>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
        <p:nvSpPr>
          <p:cNvPr id="9" name="TextBox 8"/>
          <p:cNvSpPr txBox="1"/>
          <p:nvPr/>
        </p:nvSpPr>
        <p:spPr>
          <a:xfrm>
            <a:off x="1981200" y="5486400"/>
            <a:ext cx="369012" cy="369332"/>
          </a:xfrm>
          <a:prstGeom prst="rect">
            <a:avLst/>
          </a:prstGeom>
          <a:gradFill>
            <a:gsLst>
              <a:gs pos="0">
                <a:srgbClr val="009A46"/>
              </a:gs>
              <a:gs pos="50000">
                <a:srgbClr val="00D661"/>
              </a:gs>
              <a:gs pos="70000">
                <a:srgbClr val="11FF7D"/>
              </a:gs>
              <a:gs pos="100000">
                <a:srgbClr val="37FF91"/>
              </a:gs>
            </a:gsLst>
          </a:gradFill>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a:t>
            </a:r>
            <a:endParaRPr lang="en-US" sz="1600" dirty="0"/>
          </a:p>
        </p:txBody>
      </p:sp>
    </p:spTree>
    <p:extLst>
      <p:ext uri="{BB962C8B-B14F-4D97-AF65-F5344CB8AC3E}">
        <p14:creationId xmlns:p14="http://schemas.microsoft.com/office/powerpoint/2010/main" val="356926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Evidence for completion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286000"/>
            <a:ext cx="8825659" cy="3733800"/>
          </a:xfrm>
        </p:spPr>
        <p:txBody>
          <a:bodyPr>
            <a:normAutofit/>
          </a:bodyPr>
          <a:lstStyle/>
          <a:p>
            <a:r>
              <a:rPr lang="en-US" sz="2200" b="1" dirty="0" smtClean="0"/>
              <a:t>Previous Demo Grouping Result (Create Initial Groups)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6140" r="1515"/>
          <a:stretch/>
        </p:blipFill>
        <p:spPr>
          <a:xfrm>
            <a:off x="2362200" y="2743200"/>
            <a:ext cx="7325567" cy="3507014"/>
          </a:xfrm>
          <a:prstGeom prst="rect">
            <a:avLst/>
          </a:prstGeom>
        </p:spPr>
      </p:pic>
    </p:spTree>
    <p:extLst>
      <p:ext uri="{BB962C8B-B14F-4D97-AF65-F5344CB8AC3E}">
        <p14:creationId xmlns:p14="http://schemas.microsoft.com/office/powerpoint/2010/main" val="2500987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 for completion</a:t>
            </a:r>
          </a:p>
        </p:txBody>
      </p:sp>
      <p:sp>
        <p:nvSpPr>
          <p:cNvPr id="3" name="Content Placeholder 2"/>
          <p:cNvSpPr>
            <a:spLocks noGrp="1"/>
          </p:cNvSpPr>
          <p:nvPr>
            <p:ph idx="1"/>
          </p:nvPr>
        </p:nvSpPr>
        <p:spPr>
          <a:xfrm>
            <a:off x="1154954" y="2286001"/>
            <a:ext cx="8825659" cy="3733800"/>
          </a:xfrm>
        </p:spPr>
        <p:txBody>
          <a:bodyPr/>
          <a:lstStyle/>
          <a:p>
            <a:r>
              <a:rPr lang="en-US" sz="2200" b="1" dirty="0" smtClean="0"/>
              <a:t>Group </a:t>
            </a:r>
            <a:r>
              <a:rPr lang="en-US" sz="2200" b="1" dirty="0"/>
              <a:t>Balancer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286001"/>
            <a:ext cx="5410200" cy="4097753"/>
          </a:xfrm>
          <a:prstGeom prst="rect">
            <a:avLst/>
          </a:prstGeom>
        </p:spPr>
      </p:pic>
    </p:spTree>
    <p:extLst>
      <p:ext uri="{BB962C8B-B14F-4D97-AF65-F5344CB8AC3E}">
        <p14:creationId xmlns:p14="http://schemas.microsoft.com/office/powerpoint/2010/main" val="30682090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 for completion</a:t>
            </a:r>
          </a:p>
        </p:txBody>
      </p:sp>
      <p:sp>
        <p:nvSpPr>
          <p:cNvPr id="3" name="Content Placeholder 2"/>
          <p:cNvSpPr>
            <a:spLocks noGrp="1"/>
          </p:cNvSpPr>
          <p:nvPr>
            <p:ph idx="1"/>
          </p:nvPr>
        </p:nvSpPr>
        <p:spPr>
          <a:xfrm>
            <a:off x="1154954" y="2286000"/>
            <a:ext cx="8825659" cy="3733800"/>
          </a:xfrm>
        </p:spPr>
        <p:txBody>
          <a:bodyPr>
            <a:normAutofit/>
          </a:bodyPr>
          <a:lstStyle/>
          <a:p>
            <a:r>
              <a:rPr lang="en-US" sz="2200" b="1" dirty="0"/>
              <a:t>Group Balance Iterator</a:t>
            </a:r>
            <a:endParaRPr lang="en-US"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2438400"/>
            <a:ext cx="5943600" cy="3934613"/>
          </a:xfrm>
          <a:prstGeom prst="rect">
            <a:avLst/>
          </a:prstGeom>
        </p:spPr>
      </p:pic>
    </p:spTree>
    <p:extLst>
      <p:ext uri="{BB962C8B-B14F-4D97-AF65-F5344CB8AC3E}">
        <p14:creationId xmlns:p14="http://schemas.microsoft.com/office/powerpoint/2010/main" val="35081740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Evidence for completion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209800"/>
            <a:ext cx="8825659" cy="3810000"/>
          </a:xfrm>
        </p:spPr>
        <p:txBody>
          <a:bodyPr>
            <a:normAutofit/>
          </a:bodyPr>
          <a:lstStyle/>
          <a:p>
            <a:r>
              <a:rPr lang="en-US" sz="2200" b="1" dirty="0" smtClean="0"/>
              <a:t>Final Demo Grouping Result </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2122" r="3031" b="337"/>
          <a:stretch/>
        </p:blipFill>
        <p:spPr>
          <a:xfrm>
            <a:off x="2514600" y="2667000"/>
            <a:ext cx="7352715" cy="3733800"/>
          </a:xfrm>
          <a:prstGeom prst="rect">
            <a:avLst/>
          </a:prstGeom>
        </p:spPr>
      </p:pic>
    </p:spTree>
    <p:extLst>
      <p:ext uri="{BB962C8B-B14F-4D97-AF65-F5344CB8AC3E}">
        <p14:creationId xmlns:p14="http://schemas.microsoft.com/office/powerpoint/2010/main" val="3561178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marL="0" indent="0" defTabSz="914400">
              <a:spcBef>
                <a:spcPts val="0"/>
              </a:spcBef>
              <a:buClrTx/>
              <a:buSzTx/>
              <a:buNone/>
              <a:defRPr/>
            </a:pPr>
            <a:r>
              <a:rPr lang="en-US" sz="1600" dirty="0"/>
              <a:t>[1</a:t>
            </a:r>
            <a:r>
              <a:rPr lang="en-US" sz="1600" dirty="0" smtClean="0"/>
              <a:t>] </a:t>
            </a:r>
            <a:r>
              <a:rPr lang="en-US" sz="1600" dirty="0" err="1" smtClean="0"/>
              <a:t>Kmeans</a:t>
            </a:r>
            <a:r>
              <a:rPr lang="en-US" sz="1600" dirty="0" smtClean="0"/>
              <a:t> Clustering, Available at</a:t>
            </a:r>
          </a:p>
          <a:p>
            <a:pPr marL="0" indent="0" defTabSz="914400">
              <a:spcBef>
                <a:spcPts val="0"/>
              </a:spcBef>
              <a:buClrTx/>
              <a:buSzTx/>
              <a:buNone/>
              <a:defRPr/>
            </a:pPr>
            <a:r>
              <a:rPr lang="en-US" sz="1600" dirty="0" smtClean="0">
                <a:hlinkClick r:id="rId2"/>
              </a:rPr>
              <a:t>https://scikit-learn.org/stable/modules/generated/sklearn.cluster.KMeans.html</a:t>
            </a:r>
            <a:endParaRPr lang="en-US" sz="1600" dirty="0" smtClean="0"/>
          </a:p>
          <a:p>
            <a:pPr marL="0" indent="0" defTabSz="914400">
              <a:spcBef>
                <a:spcPts val="0"/>
              </a:spcBef>
              <a:buClrTx/>
              <a:buSzTx/>
              <a:buNone/>
              <a:defRPr/>
            </a:pPr>
            <a:r>
              <a:rPr lang="en-US" sz="1600" dirty="0" smtClean="0"/>
              <a:t> </a:t>
            </a:r>
            <a:endParaRPr lang="en-US" sz="1600" dirty="0"/>
          </a:p>
          <a:p>
            <a:pPr marL="0" indent="0" defTabSz="914400">
              <a:spcBef>
                <a:spcPts val="0"/>
              </a:spcBef>
              <a:buClrTx/>
              <a:buSzTx/>
              <a:buNone/>
              <a:defRPr/>
            </a:pPr>
            <a:r>
              <a:rPr lang="en-US" sz="1600" dirty="0"/>
              <a:t>[2] </a:t>
            </a:r>
            <a:r>
              <a:rPr lang="en-US" sz="1600" dirty="0" smtClean="0"/>
              <a:t>Decision Tree Classifier, Available at </a:t>
            </a:r>
          </a:p>
          <a:p>
            <a:pPr marL="0" indent="0" defTabSz="914400">
              <a:spcBef>
                <a:spcPts val="0"/>
              </a:spcBef>
              <a:buClrTx/>
              <a:buSzTx/>
              <a:buNone/>
              <a:defRPr/>
            </a:pPr>
            <a:r>
              <a:rPr lang="en-US" sz="1600" dirty="0" smtClean="0">
                <a:hlinkClick r:id="rId3"/>
              </a:rPr>
              <a:t>https://scikit-learn.org/stable/modules/generated/sklearn.tree.DecisionTreeClassifier.html</a:t>
            </a:r>
            <a:endParaRPr lang="en-US" sz="1600" dirty="0" smtClean="0"/>
          </a:p>
          <a:p>
            <a:pPr marL="0" indent="0" defTabSz="914400">
              <a:spcBef>
                <a:spcPts val="0"/>
              </a:spcBef>
              <a:buClrTx/>
              <a:buSzTx/>
              <a:buNone/>
              <a:defRPr/>
            </a:pPr>
            <a:endParaRPr lang="en-US" sz="1600" dirty="0"/>
          </a:p>
          <a:p>
            <a:pPr marL="0" indent="0" defTabSz="914400">
              <a:spcBef>
                <a:spcPts val="0"/>
              </a:spcBef>
              <a:buClrTx/>
              <a:buSzTx/>
              <a:buNone/>
              <a:defRPr/>
            </a:pPr>
            <a:r>
              <a:rPr lang="en-US" sz="1600" dirty="0" smtClean="0"/>
              <a:t>[</a:t>
            </a:r>
            <a:r>
              <a:rPr lang="en-US" sz="1600" dirty="0"/>
              <a:t>3] Why Diverse Teams Are Smarter, Available </a:t>
            </a:r>
            <a:r>
              <a:rPr lang="en-US" sz="1600" dirty="0" smtClean="0"/>
              <a:t>at</a:t>
            </a:r>
          </a:p>
          <a:p>
            <a:pPr marL="0" indent="0" defTabSz="914400">
              <a:spcBef>
                <a:spcPts val="0"/>
              </a:spcBef>
              <a:buClrTx/>
              <a:buSzTx/>
              <a:buNone/>
              <a:defRPr/>
            </a:pPr>
            <a:r>
              <a:rPr lang="en-US" sz="1600" dirty="0" smtClean="0">
                <a:hlinkClick r:id="rId4"/>
              </a:rPr>
              <a:t>https://hbr.org/2016/11/why-diverse-teams-are-smarter</a:t>
            </a:r>
            <a:endParaRPr lang="en-US" sz="1600" dirty="0" smtClean="0"/>
          </a:p>
        </p:txBody>
      </p:sp>
    </p:spTree>
    <p:extLst>
      <p:ext uri="{BB962C8B-B14F-4D97-AF65-F5344CB8AC3E}">
        <p14:creationId xmlns:p14="http://schemas.microsoft.com/office/powerpoint/2010/main" val="1671260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bwMode="gray">
          <a:xfrm>
            <a:off x="6629400" y="15240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a:solidFill>
                  <a:srgbClr val="545454"/>
                </a:solidFill>
              </a:rPr>
              <a:t>Research Section 2</a:t>
            </a:r>
          </a:p>
          <a:p>
            <a:pPr>
              <a:lnSpc>
                <a:spcPct val="150000"/>
              </a:lnSpc>
            </a:pPr>
            <a:r>
              <a:rPr lang="en-US" sz="2000" dirty="0">
                <a:solidFill>
                  <a:srgbClr val="545454"/>
                </a:solidFill>
              </a:rPr>
              <a:t>Predict </a:t>
            </a:r>
            <a:r>
              <a:rPr lang="en-US" sz="2000" dirty="0" smtClean="0">
                <a:solidFill>
                  <a:srgbClr val="545454"/>
                </a:solidFill>
              </a:rPr>
              <a:t>future GitHub </a:t>
            </a:r>
            <a:r>
              <a:rPr lang="en-US" sz="2000" dirty="0">
                <a:solidFill>
                  <a:srgbClr val="545454"/>
                </a:solidFill>
              </a:rPr>
              <a:t>contribution and </a:t>
            </a:r>
            <a:r>
              <a:rPr lang="en-US" sz="2000" dirty="0" smtClean="0">
                <a:solidFill>
                  <a:srgbClr val="545454"/>
                </a:solidFill>
              </a:rPr>
              <a:t>Progress </a:t>
            </a:r>
            <a:r>
              <a:rPr lang="en-US" sz="2000" dirty="0">
                <a:solidFill>
                  <a:srgbClr val="545454"/>
                </a:solidFill>
              </a:rPr>
              <a:t>T</a:t>
            </a:r>
            <a:r>
              <a:rPr lang="en-US" sz="2000" dirty="0" smtClean="0">
                <a:solidFill>
                  <a:srgbClr val="545454"/>
                </a:solidFill>
              </a:rPr>
              <a:t>racking</a:t>
            </a:r>
            <a:endParaRPr lang="en-US" sz="2000" dirty="0">
              <a:solidFill>
                <a:srgbClr val="545454"/>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914400"/>
            <a:ext cx="1981200" cy="198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itle 3"/>
          <p:cNvSpPr>
            <a:spLocks noGrp="1"/>
          </p:cNvSpPr>
          <p:nvPr>
            <p:ph type="title"/>
          </p:nvPr>
        </p:nvSpPr>
        <p:spPr>
          <a:xfrm>
            <a:off x="1143000" y="3200400"/>
            <a:ext cx="4351025" cy="2283824"/>
          </a:xfrm>
        </p:spPr>
        <p:txBody>
          <a:bodyPr/>
          <a:lstStyle/>
          <a:p>
            <a:r>
              <a:rPr lang="en-US" dirty="0" smtClean="0"/>
              <a:t>IT18140330 </a:t>
            </a:r>
            <a:r>
              <a:rPr lang="en-US" dirty="0" err="1"/>
              <a:t>Gamage</a:t>
            </a:r>
            <a:r>
              <a:rPr lang="en-US" dirty="0"/>
              <a:t> O.M.</a:t>
            </a:r>
            <a:br>
              <a:rPr lang="en-US" dirty="0"/>
            </a:br>
            <a:r>
              <a:rPr lang="en-US" dirty="0"/>
              <a:t/>
            </a:r>
            <a:br>
              <a:rPr lang="en-US" dirty="0"/>
            </a:br>
            <a:r>
              <a:rPr lang="en-US" sz="5400" dirty="0">
                <a:solidFill>
                  <a:srgbClr val="E17509"/>
                </a:solidFill>
                <a:latin typeface="Bell MT" panose="02020503060305020303" pitchFamily="18" charset="0"/>
              </a:rPr>
              <a:t>SE</a:t>
            </a:r>
          </a:p>
        </p:txBody>
      </p:sp>
    </p:spTree>
    <p:extLst>
      <p:ext uri="{BB962C8B-B14F-4D97-AF65-F5344CB8AC3E}">
        <p14:creationId xmlns:p14="http://schemas.microsoft.com/office/powerpoint/2010/main" val="2845139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p:txBody>
          <a:bodyPr/>
          <a:lstStyle/>
          <a:p>
            <a:r>
              <a:rPr lang="en-US" dirty="0"/>
              <a:t>Overall Project Description</a:t>
            </a:r>
          </a:p>
        </p:txBody>
      </p:sp>
    </p:spTree>
    <p:extLst>
      <p:ext uri="{BB962C8B-B14F-4D97-AF65-F5344CB8AC3E}">
        <p14:creationId xmlns:p14="http://schemas.microsoft.com/office/powerpoint/2010/main" val="41509553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5E8883F-180F-41FF-B53F-EF49BD9568CA}"/>
              </a:ext>
            </a:extLst>
          </p:cNvPr>
          <p:cNvSpPr>
            <a:spLocks noGrp="1"/>
          </p:cNvSpPr>
          <p:nvPr>
            <p:ph type="title"/>
          </p:nvPr>
        </p:nvSpPr>
        <p:spPr/>
        <p:txBody>
          <a:bodyPr/>
          <a:lstStyle/>
          <a:p>
            <a:r>
              <a:rPr lang="en-US" dirty="0"/>
              <a:t>Introduction</a:t>
            </a:r>
          </a:p>
        </p:txBody>
      </p:sp>
      <p:sp>
        <p:nvSpPr>
          <p:cNvPr id="8" name="Text Placeholder 5">
            <a:extLst>
              <a:ext uri="{FF2B5EF4-FFF2-40B4-BE49-F238E27FC236}">
                <a16:creationId xmlns:a16="http://schemas.microsoft.com/office/drawing/2014/main" id="{1A53AEB1-B06A-4385-9D7D-63D45599F0F2}"/>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solidFill>
                  <a:srgbClr val="E17509"/>
                </a:solidFill>
              </a:rPr>
              <a:t>Research </a:t>
            </a:r>
            <a:r>
              <a:rPr lang="en-US" dirty="0" smtClean="0">
                <a:solidFill>
                  <a:srgbClr val="E17509"/>
                </a:solidFill>
              </a:rPr>
              <a:t>Questions</a:t>
            </a:r>
            <a:endParaRPr lang="en-US" dirty="0">
              <a:solidFill>
                <a:srgbClr val="E17509"/>
              </a:solidFill>
            </a:endParaRPr>
          </a:p>
          <a:p>
            <a:pPr marL="342900" indent="-342900">
              <a:buFont typeface="Arial" panose="020B0604020202020204" pitchFamily="34" charset="0"/>
              <a:buChar char="•"/>
            </a:pPr>
            <a:r>
              <a:rPr lang="en-US" dirty="0" smtClean="0">
                <a:solidFill>
                  <a:srgbClr val="E17509"/>
                </a:solidFill>
              </a:rPr>
              <a:t>Specific &amp; sub Objectives</a:t>
            </a:r>
            <a:endParaRPr lang="en-US" dirty="0">
              <a:solidFill>
                <a:srgbClr val="E17509"/>
              </a:solidFill>
            </a:endParaRPr>
          </a:p>
        </p:txBody>
      </p:sp>
    </p:spTree>
    <p:extLst>
      <p:ext uri="{BB962C8B-B14F-4D97-AF65-F5344CB8AC3E}">
        <p14:creationId xmlns:p14="http://schemas.microsoft.com/office/powerpoint/2010/main" val="668863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Research </a:t>
            </a:r>
            <a:r>
              <a:rPr lang="en-US" dirty="0" smtClean="0"/>
              <a:t>Questions</a:t>
            </a:r>
            <a:endParaRPr lang="en-US" dirty="0"/>
          </a:p>
        </p:txBody>
      </p:sp>
      <p:sp>
        <p:nvSpPr>
          <p:cNvPr id="5"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5" y="2603500"/>
            <a:ext cx="7684246" cy="3416300"/>
          </a:xfrm>
        </p:spPr>
        <p:txBody>
          <a:bodyPr>
            <a:normAutofit/>
          </a:bodyPr>
          <a:lstStyle/>
          <a:p>
            <a:r>
              <a:rPr lang="en-US" dirty="0"/>
              <a:t>Are Students usually use any version controlling systems for their university modules</a:t>
            </a:r>
            <a:r>
              <a:rPr lang="en-US" dirty="0" smtClean="0"/>
              <a:t>?</a:t>
            </a:r>
          </a:p>
          <a:p>
            <a:r>
              <a:rPr lang="en-US" dirty="0" smtClean="0"/>
              <a:t>Can we track GitHub users’ project? </a:t>
            </a:r>
            <a:r>
              <a:rPr lang="en-US" dirty="0"/>
              <a:t>How we are going to track the progress</a:t>
            </a:r>
            <a:r>
              <a:rPr lang="en-US" dirty="0" smtClean="0"/>
              <a:t>?</a:t>
            </a:r>
          </a:p>
          <a:p>
            <a:r>
              <a:rPr lang="en-US" dirty="0" smtClean="0"/>
              <a:t>Are there any existing project management system to predict contribution and track the project progress using GitHub?</a:t>
            </a:r>
            <a:endParaRPr lang="en-US" dirty="0"/>
          </a:p>
          <a:p>
            <a:pPr algn="just">
              <a:lnSpc>
                <a:spcPct val="120000"/>
              </a:lnSpc>
            </a:pPr>
            <a:r>
              <a:rPr lang="en-US" dirty="0"/>
              <a:t>What should be considered when we </a:t>
            </a:r>
            <a:r>
              <a:rPr lang="en-US" dirty="0" smtClean="0"/>
              <a:t>track the progress?</a:t>
            </a:r>
            <a:endParaRPr lang="en-US" dirty="0"/>
          </a:p>
          <a:p>
            <a:r>
              <a:rPr lang="en-US" dirty="0" smtClean="0"/>
              <a:t>Are there any Incorporating </a:t>
            </a:r>
            <a:r>
              <a:rPr lang="en-US" dirty="0"/>
              <a:t>version controlling </a:t>
            </a:r>
            <a:r>
              <a:rPr lang="en-US" dirty="0" smtClean="0"/>
              <a:t>facilities </a:t>
            </a:r>
            <a:r>
              <a:rPr lang="en-US" dirty="0"/>
              <a:t>in project </a:t>
            </a:r>
            <a:r>
              <a:rPr lang="en-US" dirty="0" smtClean="0"/>
              <a:t>management</a:t>
            </a:r>
            <a:r>
              <a:rPr lang="en-US" dirty="0"/>
              <a:t>?</a:t>
            </a:r>
            <a:endParaRPr lang="en-US" dirty="0" smtClean="0"/>
          </a:p>
          <a:p>
            <a:endParaRPr lang="en-US" dirty="0">
              <a:highlight>
                <a:srgbClr val="FFFF00"/>
              </a:highligh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6878" y="2819400"/>
            <a:ext cx="2418978" cy="3058066"/>
          </a:xfrm>
          <a:prstGeom prst="rect">
            <a:avLst/>
          </a:prstGeom>
        </p:spPr>
      </p:pic>
    </p:spTree>
    <p:extLst>
      <p:ext uri="{BB962C8B-B14F-4D97-AF65-F5344CB8AC3E}">
        <p14:creationId xmlns:p14="http://schemas.microsoft.com/office/powerpoint/2010/main" val="445187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2600" y="2895600"/>
            <a:ext cx="2286000" cy="2392326"/>
          </a:xfrm>
          <a:prstGeom prst="rect">
            <a:avLst/>
          </a:prstGeom>
        </p:spPr>
      </p:pic>
      <p:sp>
        <p:nvSpPr>
          <p:cNvPr id="7"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Objectives</a:t>
            </a:r>
          </a:p>
        </p:txBody>
      </p:sp>
      <p:sp>
        <p:nvSpPr>
          <p:cNvPr id="8"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5" y="2603500"/>
            <a:ext cx="8217646" cy="3416300"/>
          </a:xfrm>
        </p:spPr>
        <p:txBody>
          <a:bodyPr>
            <a:normAutofit/>
          </a:bodyPr>
          <a:lstStyle/>
          <a:p>
            <a:r>
              <a:rPr lang="en-US" dirty="0" smtClean="0"/>
              <a:t>Predict </a:t>
            </a:r>
            <a:r>
              <a:rPr lang="en-US" dirty="0"/>
              <a:t>Future Contribution </a:t>
            </a:r>
            <a:r>
              <a:rPr lang="en-US" dirty="0" smtClean="0"/>
              <a:t>and </a:t>
            </a:r>
            <a:r>
              <a:rPr lang="en-US" dirty="0"/>
              <a:t>P</a:t>
            </a:r>
            <a:r>
              <a:rPr lang="en-US" dirty="0" smtClean="0"/>
              <a:t>rogress </a:t>
            </a:r>
            <a:r>
              <a:rPr lang="en-US" dirty="0"/>
              <a:t>T</a:t>
            </a:r>
            <a:r>
              <a:rPr lang="en-US" dirty="0" smtClean="0"/>
              <a:t>racking using GitHub REST API.</a:t>
            </a:r>
          </a:p>
          <a:p>
            <a:pPr marL="0" indent="0">
              <a:buNone/>
            </a:pPr>
            <a:r>
              <a:rPr lang="en-US" b="1" dirty="0" smtClean="0">
                <a:solidFill>
                  <a:srgbClr val="E17509"/>
                </a:solidFill>
              </a:rPr>
              <a:t>Sub Objectives</a:t>
            </a:r>
            <a:endParaRPr lang="en-US" b="1" dirty="0">
              <a:solidFill>
                <a:srgbClr val="E17509"/>
              </a:solidFill>
            </a:endParaRPr>
          </a:p>
          <a:p>
            <a:pPr>
              <a:buFont typeface="Courier New" panose="02070309020205020404" pitchFamily="49" charset="0"/>
              <a:buChar char="o"/>
            </a:pPr>
            <a:r>
              <a:rPr lang="en-US" dirty="0" smtClean="0"/>
              <a:t>Create system component to Track </a:t>
            </a:r>
            <a:r>
              <a:rPr lang="en-US" dirty="0"/>
              <a:t>the project progress using GitHub REST API</a:t>
            </a:r>
            <a:r>
              <a:rPr lang="en-US" dirty="0" smtClean="0"/>
              <a:t>.</a:t>
            </a:r>
          </a:p>
          <a:p>
            <a:pPr>
              <a:buFont typeface="Courier New" panose="02070309020205020404" pitchFamily="49" charset="0"/>
              <a:buChar char="o"/>
            </a:pPr>
            <a:r>
              <a:rPr lang="en-US" dirty="0"/>
              <a:t>Task Management Dashboard to handle </a:t>
            </a:r>
            <a:r>
              <a:rPr lang="en-US" dirty="0" smtClean="0"/>
              <a:t>Tasks.</a:t>
            </a:r>
            <a:endParaRPr lang="en-US" dirty="0"/>
          </a:p>
          <a:p>
            <a:pPr>
              <a:buFont typeface="Courier New" panose="02070309020205020404" pitchFamily="49" charset="0"/>
              <a:buChar char="o"/>
            </a:pPr>
            <a:r>
              <a:rPr lang="en-US" dirty="0" smtClean="0"/>
              <a:t>Creating Issue Tracking system </a:t>
            </a:r>
            <a:r>
              <a:rPr lang="en-US" dirty="0"/>
              <a:t>similar as stack </a:t>
            </a:r>
            <a:r>
              <a:rPr lang="en-US" dirty="0" smtClean="0"/>
              <a:t>overflow.</a:t>
            </a:r>
          </a:p>
          <a:p>
            <a:pPr>
              <a:buFont typeface="Courier New" panose="02070309020205020404" pitchFamily="49" charset="0"/>
              <a:buChar char="o"/>
            </a:pPr>
            <a:r>
              <a:rPr lang="en-US" dirty="0" smtClean="0"/>
              <a:t>Generating Performance report.</a:t>
            </a:r>
            <a:endParaRPr lang="en-US" dirty="0"/>
          </a:p>
          <a:p>
            <a:pPr>
              <a:buFont typeface="Courier New" panose="02070309020205020404" pitchFamily="49" charset="0"/>
              <a:buChar char="o"/>
            </a:pPr>
            <a:endParaRPr lang="en-US" dirty="0">
              <a:highlight>
                <a:srgbClr val="FFFF00"/>
              </a:highlight>
            </a:endParaRPr>
          </a:p>
        </p:txBody>
      </p:sp>
    </p:spTree>
    <p:extLst>
      <p:ext uri="{BB962C8B-B14F-4D97-AF65-F5344CB8AC3E}">
        <p14:creationId xmlns:p14="http://schemas.microsoft.com/office/powerpoint/2010/main" val="639052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a:t>Research Methodology</a:t>
            </a:r>
          </a:p>
        </p:txBody>
      </p:sp>
      <p:sp>
        <p:nvSpPr>
          <p:cNvPr id="7" name="Text Placeholder 2">
            <a:extLst>
              <a:ext uri="{FF2B5EF4-FFF2-40B4-BE49-F238E27FC236}">
                <a16:creationId xmlns:a16="http://schemas.microsoft.com/office/drawing/2014/main" id="{A1CC5A43-472A-4962-B321-659FBD8631E9}"/>
              </a:ext>
            </a:extLst>
          </p:cNvPr>
          <p:cNvSpPr>
            <a:spLocks noGrp="1"/>
          </p:cNvSpPr>
          <p:nvPr>
            <p:ph type="body" idx="1"/>
          </p:nvPr>
        </p:nvSpPr>
        <p:spPr>
          <a:xfrm>
            <a:off x="6705600" y="2677644"/>
            <a:ext cx="3757545" cy="2283824"/>
          </a:xfrm>
        </p:spPr>
        <p:txBody>
          <a:bodyPr>
            <a:normAutofit/>
          </a:bodyPr>
          <a:lstStyle/>
          <a:p>
            <a:pPr marL="342900" indent="-342900">
              <a:buFont typeface="Arial" panose="020B0604020202020204" pitchFamily="34" charset="0"/>
              <a:buChar char="•"/>
            </a:pPr>
            <a:r>
              <a:rPr lang="en-US" sz="1800" dirty="0" smtClean="0">
                <a:solidFill>
                  <a:schemeClr val="accent1">
                    <a:lumMod val="75000"/>
                  </a:schemeClr>
                </a:solidFill>
              </a:rPr>
              <a:t>Methodology</a:t>
            </a:r>
            <a:endParaRPr lang="en-US" sz="1800" dirty="0">
              <a:solidFill>
                <a:schemeClr val="accent1">
                  <a:lumMod val="75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4343400"/>
            <a:ext cx="4267200" cy="1083868"/>
          </a:xfrm>
          <a:prstGeom prst="rect">
            <a:avLst/>
          </a:prstGeom>
        </p:spPr>
      </p:pic>
    </p:spTree>
    <p:extLst>
      <p:ext uri="{BB962C8B-B14F-4D97-AF65-F5344CB8AC3E}">
        <p14:creationId xmlns:p14="http://schemas.microsoft.com/office/powerpoint/2010/main" val="8163431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a:t>
            </a:r>
            <a:endParaRPr lang="en-US" dirty="0"/>
          </a:p>
        </p:txBody>
      </p:sp>
      <p:sp>
        <p:nvSpPr>
          <p:cNvPr id="5"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r>
              <a:rPr lang="en-US" dirty="0" smtClean="0"/>
              <a:t>Predict </a:t>
            </a:r>
            <a:r>
              <a:rPr lang="en-US" dirty="0"/>
              <a:t>Future Contribution </a:t>
            </a:r>
            <a:r>
              <a:rPr lang="en-US" dirty="0" smtClean="0"/>
              <a:t>and Progress Tracking using </a:t>
            </a:r>
            <a:r>
              <a:rPr lang="en-US" b="1" dirty="0"/>
              <a:t>GitHub REST </a:t>
            </a:r>
            <a:r>
              <a:rPr lang="en-US" b="1" dirty="0" smtClean="0"/>
              <a:t>API</a:t>
            </a:r>
            <a:r>
              <a:rPr lang="en-US" dirty="0"/>
              <a:t>.</a:t>
            </a:r>
            <a:endParaRPr lang="en-US" dirty="0" smtClean="0"/>
          </a:p>
          <a:p>
            <a:r>
              <a:rPr lang="en-US" dirty="0" smtClean="0"/>
              <a:t>Create Project Environment and add GitHub data.</a:t>
            </a:r>
          </a:p>
          <a:p>
            <a:r>
              <a:rPr lang="en-US" dirty="0" smtClean="0"/>
              <a:t>Track the Project Progress using </a:t>
            </a:r>
            <a:r>
              <a:rPr lang="en-US" b="1" dirty="0" smtClean="0"/>
              <a:t>GitHub REST API .</a:t>
            </a:r>
          </a:p>
          <a:p>
            <a:r>
              <a:rPr lang="en-US" dirty="0" smtClean="0"/>
              <a:t>Predict Future Contribution for each member using weekly commits progress.</a:t>
            </a:r>
            <a:endParaRPr lang="en-US" dirty="0"/>
          </a:p>
          <a:p>
            <a:r>
              <a:rPr lang="en-US" dirty="0" smtClean="0"/>
              <a:t>Assign Tasks and Manage Tasks. </a:t>
            </a:r>
          </a:p>
          <a:p>
            <a:r>
              <a:rPr lang="en-US" dirty="0" smtClean="0"/>
              <a:t>Share Issues/ Errors / Questions in </a:t>
            </a:r>
            <a:r>
              <a:rPr lang="en-US" b="1" dirty="0" err="1" smtClean="0"/>
              <a:t>SMARTIssues</a:t>
            </a:r>
            <a:r>
              <a:rPr lang="en-US" b="1" dirty="0" smtClean="0"/>
              <a:t>.</a:t>
            </a:r>
          </a:p>
          <a:p>
            <a:r>
              <a:rPr lang="en-US" dirty="0" smtClean="0"/>
              <a:t>Generating Performance report.</a:t>
            </a:r>
            <a:endParaRPr lang="en-US" dirty="0"/>
          </a:p>
          <a:p>
            <a:pPr lvl="0"/>
            <a:endParaRPr lang="en-US" dirty="0"/>
          </a:p>
          <a:p>
            <a:endParaRPr lang="en-US" dirty="0"/>
          </a:p>
        </p:txBody>
      </p:sp>
    </p:spTree>
    <p:extLst>
      <p:ext uri="{BB962C8B-B14F-4D97-AF65-F5344CB8AC3E}">
        <p14:creationId xmlns:p14="http://schemas.microsoft.com/office/powerpoint/2010/main" val="40246276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 Predict Future Contribution</a:t>
            </a:r>
            <a:endParaRPr lang="en-US" dirty="0"/>
          </a:p>
        </p:txBody>
      </p:sp>
      <p:sp>
        <p:nvSpPr>
          <p:cNvPr id="5" name="Content Placeholder 4"/>
          <p:cNvSpPr>
            <a:spLocks noGrp="1"/>
          </p:cNvSpPr>
          <p:nvPr>
            <p:ph idx="1"/>
          </p:nvPr>
        </p:nvSpPr>
        <p:spPr>
          <a:xfrm>
            <a:off x="1154955" y="2603500"/>
            <a:ext cx="4331446" cy="3416300"/>
          </a:xfrm>
        </p:spPr>
        <p:txBody>
          <a:bodyPr/>
          <a:lstStyle/>
          <a:p>
            <a:r>
              <a:rPr lang="en-US" dirty="0" smtClean="0"/>
              <a:t>Dataset – Collect each member’s weekly commit contribution.</a:t>
            </a:r>
          </a:p>
          <a:p>
            <a:r>
              <a:rPr lang="en-US" dirty="0" smtClean="0"/>
              <a:t>Predict using Supervised Learning Algorithm.</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1032"/>
          <a:stretch/>
        </p:blipFill>
        <p:spPr>
          <a:xfrm>
            <a:off x="5715000" y="2740025"/>
            <a:ext cx="5807061" cy="3143250"/>
          </a:xfrm>
          <a:prstGeom prst="rect">
            <a:avLst/>
          </a:prstGeom>
          <a:ln>
            <a:solidFill>
              <a:schemeClr val="tx1"/>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4199255"/>
            <a:ext cx="1501140" cy="1684020"/>
          </a:xfrm>
          <a:prstGeom prst="rect">
            <a:avLst/>
          </a:prstGeom>
          <a:ln>
            <a:solidFill>
              <a:schemeClr val="tx1"/>
            </a:solidFill>
          </a:ln>
        </p:spPr>
      </p:pic>
    </p:spTree>
    <p:extLst>
      <p:ext uri="{BB962C8B-B14F-4D97-AF65-F5344CB8AC3E}">
        <p14:creationId xmlns:p14="http://schemas.microsoft.com/office/powerpoint/2010/main" val="4663192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Evidences</a:t>
            </a:r>
          </a:p>
        </p:txBody>
      </p:sp>
      <p:sp>
        <p:nvSpPr>
          <p:cNvPr id="3" name="Text Placeholder 2"/>
          <p:cNvSpPr>
            <a:spLocks noGrp="1"/>
          </p:cNvSpPr>
          <p:nvPr>
            <p:ph type="body" idx="1"/>
          </p:nvPr>
        </p:nvSpPr>
        <p:spPr/>
        <p:txBody>
          <a:bodyPr>
            <a:normAutofit/>
          </a:bodyPr>
          <a:lstStyle/>
          <a:p>
            <a:pPr marL="342900" indent="-342900">
              <a:buFont typeface="Arial" panose="020B0604020202020204" pitchFamily="34" charset="0"/>
              <a:buChar char="•"/>
            </a:pPr>
            <a:r>
              <a:rPr lang="en-US" sz="1800" dirty="0">
                <a:solidFill>
                  <a:schemeClr val="accent1">
                    <a:lumMod val="75000"/>
                  </a:schemeClr>
                </a:solidFill>
              </a:rPr>
              <a:t>Evidences for the completion</a:t>
            </a:r>
          </a:p>
        </p:txBody>
      </p:sp>
    </p:spTree>
    <p:extLst>
      <p:ext uri="{BB962C8B-B14F-4D97-AF65-F5344CB8AC3E}">
        <p14:creationId xmlns:p14="http://schemas.microsoft.com/office/powerpoint/2010/main" val="31721787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per </a:t>
            </a:r>
            <a:r>
              <a:rPr lang="en-US" dirty="0"/>
              <a:t>E</a:t>
            </a:r>
            <a:r>
              <a:rPr lang="en-US" dirty="0" smtClean="0"/>
              <a:t>ach Member</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3600" y="2362200"/>
            <a:ext cx="7924800" cy="3933507"/>
          </a:xfrm>
          <a:ln>
            <a:solidFill>
              <a:schemeClr val="tx1"/>
            </a:solidFill>
          </a:ln>
        </p:spPr>
      </p:pic>
    </p:spTree>
    <p:extLst>
      <p:ext uri="{BB962C8B-B14F-4D97-AF65-F5344CB8AC3E}">
        <p14:creationId xmlns:p14="http://schemas.microsoft.com/office/powerpoint/2010/main" val="37818568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33800" y="2362200"/>
            <a:ext cx="5056788" cy="3896758"/>
          </a:xfrm>
          <a:ln>
            <a:solidFill>
              <a:schemeClr val="tx1"/>
            </a:solidFill>
          </a:ln>
        </p:spPr>
      </p:pic>
    </p:spTree>
    <p:extLst>
      <p:ext uri="{BB962C8B-B14F-4D97-AF65-F5344CB8AC3E}">
        <p14:creationId xmlns:p14="http://schemas.microsoft.com/office/powerpoint/2010/main" val="33605771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Management Dashboard</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5000" y="2362200"/>
            <a:ext cx="8334302" cy="3811207"/>
          </a:xfrm>
          <a:ln>
            <a:solidFill>
              <a:schemeClr val="tx1"/>
            </a:solidFill>
          </a:ln>
        </p:spPr>
      </p:pic>
    </p:spTree>
    <p:extLst>
      <p:ext uri="{BB962C8B-B14F-4D97-AF65-F5344CB8AC3E}">
        <p14:creationId xmlns:p14="http://schemas.microsoft.com/office/powerpoint/2010/main" val="1472720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Overall Project Description</a:t>
            </a:r>
            <a:endParaRPr lang="en-US" dirty="0"/>
          </a:p>
        </p:txBody>
      </p:sp>
      <p:sp>
        <p:nvSpPr>
          <p:cNvPr id="5" name="Content Placeholder 2"/>
          <p:cNvSpPr>
            <a:spLocks noGrp="1"/>
          </p:cNvSpPr>
          <p:nvPr>
            <p:ph idx="1"/>
          </p:nvPr>
        </p:nvSpPr>
        <p:spPr>
          <a:xfrm>
            <a:off x="1154954" y="2362200"/>
            <a:ext cx="8761413" cy="3657600"/>
          </a:xfrm>
        </p:spPr>
        <p:txBody>
          <a:bodyPr>
            <a:normAutofit/>
          </a:bodyPr>
          <a:lstStyle/>
          <a:p>
            <a:r>
              <a:rPr lang="en-US" sz="2200" b="1" dirty="0" smtClean="0"/>
              <a:t>Research Problem</a:t>
            </a:r>
            <a:endParaRPr lang="en-US" sz="1600" dirty="0" smtClean="0"/>
          </a:p>
          <a:p>
            <a:pPr lvl="1" algn="just"/>
            <a:r>
              <a:rPr lang="en-US" sz="2000" dirty="0" smtClean="0"/>
              <a:t>Current student grouping process is not effective.</a:t>
            </a:r>
          </a:p>
          <a:p>
            <a:pPr lvl="1" algn="just"/>
            <a:r>
              <a:rPr lang="en-US" sz="2000" dirty="0" smtClean="0"/>
              <a:t>Managing and checking progress of projects is a exhausting process.</a:t>
            </a:r>
          </a:p>
          <a:p>
            <a:pPr lvl="1" algn="just"/>
            <a:r>
              <a:rPr lang="en-US" sz="2000" dirty="0" smtClean="0"/>
              <a:t>Existing project management systems doesn’t include a peer review facility.</a:t>
            </a:r>
          </a:p>
          <a:p>
            <a:pPr lvl="1" algn="just"/>
            <a:r>
              <a:rPr lang="en-US" sz="2000" dirty="0" smtClean="0"/>
              <a:t>Students having difficulty to find a project.</a:t>
            </a:r>
          </a:p>
          <a:p>
            <a:pPr lvl="1" algn="just"/>
            <a:endParaRPr lang="en-US" dirty="0"/>
          </a:p>
        </p:txBody>
      </p:sp>
    </p:spTree>
    <p:extLst>
      <p:ext uri="{BB962C8B-B14F-4D97-AF65-F5344CB8AC3E}">
        <p14:creationId xmlns:p14="http://schemas.microsoft.com/office/powerpoint/2010/main" val="2855550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Dashboard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56324" y="2362200"/>
            <a:ext cx="7772400" cy="3896422"/>
          </a:xfrm>
          <a:ln>
            <a:solidFill>
              <a:schemeClr val="tx1"/>
            </a:solidFill>
          </a:ln>
        </p:spPr>
      </p:pic>
    </p:spTree>
    <p:extLst>
      <p:ext uri="{BB962C8B-B14F-4D97-AF65-F5344CB8AC3E}">
        <p14:creationId xmlns:p14="http://schemas.microsoft.com/office/powerpoint/2010/main" val="2545164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Tracking </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00200" y="2362200"/>
            <a:ext cx="8991600" cy="3891677"/>
          </a:xfrm>
          <a:ln>
            <a:solidFill>
              <a:schemeClr val="tx1"/>
            </a:solidFill>
          </a:ln>
        </p:spPr>
      </p:pic>
    </p:spTree>
    <p:extLst>
      <p:ext uri="{BB962C8B-B14F-4D97-AF65-F5344CB8AC3E}">
        <p14:creationId xmlns:p14="http://schemas.microsoft.com/office/powerpoint/2010/main" val="11817592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Report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6345" y="2362200"/>
            <a:ext cx="7696200" cy="3890654"/>
          </a:xfrm>
          <a:ln>
            <a:solidFill>
              <a:schemeClr val="tx1"/>
            </a:solidFill>
          </a:ln>
        </p:spPr>
      </p:pic>
    </p:spTree>
    <p:extLst>
      <p:ext uri="{BB962C8B-B14F-4D97-AF65-F5344CB8AC3E}">
        <p14:creationId xmlns:p14="http://schemas.microsoft.com/office/powerpoint/2010/main" val="349943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Technologies and Tools</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lvl="0"/>
            <a:r>
              <a:rPr lang="en-US" dirty="0" smtClean="0"/>
              <a:t>Client side – React JS, </a:t>
            </a:r>
            <a:r>
              <a:rPr lang="en-US" dirty="0" err="1" smtClean="0"/>
              <a:t>Redux</a:t>
            </a:r>
            <a:r>
              <a:rPr lang="en-US" dirty="0" smtClean="0"/>
              <a:t>, </a:t>
            </a:r>
            <a:r>
              <a:rPr lang="en-US" dirty="0" err="1" smtClean="0"/>
              <a:t>Boostrap</a:t>
            </a:r>
            <a:r>
              <a:rPr lang="en-US" dirty="0" smtClean="0"/>
              <a:t>, CSS</a:t>
            </a:r>
          </a:p>
          <a:p>
            <a:pPr lvl="0"/>
            <a:r>
              <a:rPr lang="en-US" dirty="0"/>
              <a:t>Server </a:t>
            </a:r>
            <a:r>
              <a:rPr lang="en-US" dirty="0" smtClean="0"/>
              <a:t>Side – Node JS, Java, Python</a:t>
            </a:r>
          </a:p>
          <a:p>
            <a:r>
              <a:rPr lang="en-US" dirty="0" smtClean="0"/>
              <a:t>Database – MySQL, MongoDB</a:t>
            </a:r>
          </a:p>
          <a:p>
            <a:r>
              <a:rPr lang="en-US" dirty="0" smtClean="0"/>
              <a:t>Communication - REST</a:t>
            </a:r>
            <a:r>
              <a:rPr lang="en-US" dirty="0"/>
              <a:t>, AJAX, </a:t>
            </a:r>
            <a:r>
              <a:rPr lang="en-US" dirty="0" smtClean="0"/>
              <a:t>JSONs</a:t>
            </a:r>
          </a:p>
          <a:p>
            <a:r>
              <a:rPr lang="en-US" dirty="0" smtClean="0"/>
              <a:t>Tools - Visual </a:t>
            </a:r>
            <a:r>
              <a:rPr lang="en-US" dirty="0"/>
              <a:t>Studio </a:t>
            </a:r>
            <a:r>
              <a:rPr lang="en-US" dirty="0" smtClean="0"/>
              <a:t>Code, </a:t>
            </a:r>
            <a:r>
              <a:rPr lang="en-US" dirty="0"/>
              <a:t>Apache </a:t>
            </a:r>
            <a:r>
              <a:rPr lang="en-US" dirty="0" smtClean="0"/>
              <a:t>Server, </a:t>
            </a:r>
            <a:r>
              <a:rPr lang="en-US" dirty="0"/>
              <a:t>Eclipse </a:t>
            </a:r>
            <a:r>
              <a:rPr lang="en-US" dirty="0" smtClean="0"/>
              <a:t>IDE, </a:t>
            </a:r>
            <a:r>
              <a:rPr lang="en-US" dirty="0"/>
              <a:t>Postman</a:t>
            </a:r>
          </a:p>
          <a:p>
            <a:pPr lvl="0"/>
            <a:endParaRPr lang="en-US" dirty="0"/>
          </a:p>
          <a:p>
            <a:endParaRPr lang="en-US" dirty="0"/>
          </a:p>
          <a:p>
            <a:pPr lvl="0"/>
            <a:endParaRPr lang="en-US" dirty="0"/>
          </a:p>
          <a:p>
            <a:pPr lvl="0"/>
            <a:endParaRPr lang="en-US" dirty="0"/>
          </a:p>
          <a:p>
            <a:endParaRPr lang="en-US" dirty="0"/>
          </a:p>
          <a:p>
            <a:pPr lvl="0"/>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5236083"/>
            <a:ext cx="2362200" cy="55511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8362" y="4876800"/>
            <a:ext cx="1524000" cy="1524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4796368"/>
            <a:ext cx="2749540" cy="168063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8938" y="2286000"/>
            <a:ext cx="2161657" cy="124233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0633" y="3429000"/>
            <a:ext cx="2362200" cy="147637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9534" y="4851400"/>
            <a:ext cx="2095500" cy="13970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16367" y="5268353"/>
            <a:ext cx="1636958" cy="100509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2134" y="3180074"/>
            <a:ext cx="2234800" cy="603396"/>
          </a:xfrm>
          <a:prstGeom prst="rect">
            <a:avLst/>
          </a:prstGeom>
        </p:spPr>
      </p:pic>
    </p:spTree>
    <p:extLst>
      <p:ext uri="{BB962C8B-B14F-4D97-AF65-F5344CB8AC3E}">
        <p14:creationId xmlns:p14="http://schemas.microsoft.com/office/powerpoint/2010/main" val="192507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lnSpcReduction="10000"/>
          </a:bodyPr>
          <a:lstStyle/>
          <a:p>
            <a:pPr marL="0" indent="0" defTabSz="914400">
              <a:spcBef>
                <a:spcPts val="0"/>
              </a:spcBef>
              <a:buClrTx/>
              <a:buSzTx/>
              <a:buNone/>
              <a:defRPr/>
            </a:pPr>
            <a:r>
              <a:rPr lang="en-US" sz="1400" dirty="0" smtClean="0">
                <a:solidFill>
                  <a:schemeClr val="tx1"/>
                </a:solidFill>
              </a:rPr>
              <a:t>[1] </a:t>
            </a:r>
            <a:r>
              <a:rPr lang="en-US" sz="1600" dirty="0" smtClean="0"/>
              <a:t>GitHub User insight using GitHub API – Data Collection and Analysis, Available at </a:t>
            </a:r>
            <a:r>
              <a:rPr lang="en-US" sz="1600" u="sng" dirty="0" smtClean="0">
                <a:hlinkClick r:id="rId2"/>
              </a:rPr>
              <a:t>https://towardsdatascience.com/github-user-insights-using-github-api-data-collection-and-analysis-5b7dca1ab214</a:t>
            </a:r>
            <a:endParaRPr lang="en-US" sz="1400" u="sng" dirty="0" smtClean="0">
              <a:solidFill>
                <a:schemeClr val="tx1"/>
              </a:solidFill>
            </a:endParaRPr>
          </a:p>
          <a:p>
            <a:pPr marL="0" indent="0">
              <a:buNone/>
            </a:pPr>
            <a:r>
              <a:rPr lang="en-US" sz="1400" dirty="0" smtClean="0">
                <a:solidFill>
                  <a:schemeClr val="tx1"/>
                </a:solidFill>
              </a:rPr>
              <a:t>[2] </a:t>
            </a:r>
            <a:r>
              <a:rPr lang="en-US" sz="1600" dirty="0">
                <a:solidFill>
                  <a:schemeClr val="tx1"/>
                </a:solidFill>
              </a:rPr>
              <a:t>GitHub Documentation Guide, “Creating a personal access token”, Available at https://docs.github.com/en/github/authenticating-to-github/keeping-your-account-and-data-secure/creating-a-personal-access-token</a:t>
            </a:r>
          </a:p>
          <a:p>
            <a:pPr marL="0" indent="0">
              <a:buNone/>
            </a:pPr>
            <a:r>
              <a:rPr lang="en-US" sz="1400" dirty="0" smtClean="0">
                <a:solidFill>
                  <a:schemeClr val="tx1"/>
                </a:solidFill>
              </a:rPr>
              <a:t>[3] </a:t>
            </a:r>
            <a:r>
              <a:rPr lang="en-US" sz="1600" dirty="0" smtClean="0"/>
              <a:t>GitHub Documentation Guide, “ Users “ , Available at </a:t>
            </a:r>
            <a:r>
              <a:rPr lang="en-US" sz="1600" u="sng" dirty="0" smtClean="0">
                <a:hlinkClick r:id="rId3"/>
              </a:rPr>
              <a:t>https://docs.github.com/en/rest/reference/users</a:t>
            </a:r>
            <a:endParaRPr lang="en-US" sz="1600" u="sng" dirty="0" smtClean="0"/>
          </a:p>
          <a:p>
            <a:pPr marL="0" indent="0">
              <a:buNone/>
            </a:pPr>
            <a:r>
              <a:rPr lang="en-US" sz="1600" u="sng" dirty="0" smtClean="0"/>
              <a:t>[4]</a:t>
            </a:r>
            <a:r>
              <a:rPr lang="en-US" sz="1600" dirty="0" smtClean="0"/>
              <a:t> IEEE, “Using Dynamic and Contextual Features to Predict Issue Lifetime in GitHub Projects”, 2016 IEEE/ACM 13</a:t>
            </a:r>
            <a:r>
              <a:rPr lang="en-US" sz="1600" baseline="30000" dirty="0" smtClean="0"/>
              <a:t>th</a:t>
            </a:r>
            <a:r>
              <a:rPr lang="en-US" sz="1600" dirty="0" smtClean="0"/>
              <a:t> working Conference on MSR.</a:t>
            </a:r>
            <a:endParaRPr lang="en-US" sz="1600" u="sng" dirty="0" smtClean="0"/>
          </a:p>
          <a:p>
            <a:pPr marL="0" indent="0">
              <a:buNone/>
            </a:pPr>
            <a:r>
              <a:rPr lang="en-US" sz="1600" u="sng" dirty="0" smtClean="0"/>
              <a:t>[5]</a:t>
            </a:r>
            <a:r>
              <a:rPr lang="en-US" sz="1600" dirty="0" smtClean="0"/>
              <a:t> Zhuang Liao, </a:t>
            </a:r>
            <a:r>
              <a:rPr lang="en-US" sz="1600" dirty="0" err="1" smtClean="0"/>
              <a:t>Mengjie</a:t>
            </a:r>
            <a:r>
              <a:rPr lang="en-US" sz="1600" dirty="0" smtClean="0"/>
              <a:t> Yi, Yan Wang, </a:t>
            </a:r>
            <a:r>
              <a:rPr lang="en-US" sz="1600" dirty="0" err="1" smtClean="0"/>
              <a:t>Shengzong</a:t>
            </a:r>
            <a:r>
              <a:rPr lang="en-US" sz="1600" dirty="0" smtClean="0"/>
              <a:t> Liu, Hui Liu and Yan Zhang, “Healthy or Not: A Way to predict ecosystem health in GitHub”, 28 January 2019</a:t>
            </a:r>
            <a:endParaRPr lang="en-US" sz="1600" dirty="0"/>
          </a:p>
        </p:txBody>
      </p:sp>
    </p:spTree>
    <p:extLst>
      <p:ext uri="{BB962C8B-B14F-4D97-AF65-F5344CB8AC3E}">
        <p14:creationId xmlns:p14="http://schemas.microsoft.com/office/powerpoint/2010/main" val="13708191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7935" y="3276600"/>
            <a:ext cx="4351025" cy="2283824"/>
          </a:xfrm>
        </p:spPr>
        <p:txBody>
          <a:bodyPr/>
          <a:lstStyle/>
          <a:p>
            <a:r>
              <a:rPr lang="en-US" dirty="0" smtClean="0"/>
              <a:t>IT18129236 </a:t>
            </a:r>
            <a:r>
              <a:rPr lang="en-US" dirty="0"/>
              <a:t/>
            </a:r>
            <a:br>
              <a:rPr lang="en-US" dirty="0"/>
            </a:br>
            <a:r>
              <a:rPr lang="en-US" dirty="0" err="1"/>
              <a:t>Isurindi</a:t>
            </a:r>
            <a:r>
              <a:rPr lang="en-US" dirty="0"/>
              <a:t> </a:t>
            </a:r>
            <a:r>
              <a:rPr lang="en-US" dirty="0" smtClean="0"/>
              <a:t>H.G.P</a:t>
            </a:r>
            <a:br>
              <a:rPr lang="en-US" dirty="0" smtClean="0"/>
            </a:br>
            <a:r>
              <a:rPr lang="en-US" dirty="0"/>
              <a:t/>
            </a:r>
            <a:br>
              <a:rPr lang="en-US" dirty="0"/>
            </a:br>
            <a:r>
              <a:rPr lang="en-US" sz="5400" dirty="0">
                <a:solidFill>
                  <a:srgbClr val="E17509"/>
                </a:solidFill>
                <a:latin typeface="Bell MT" panose="02020503060305020303" pitchFamily="18" charset="0"/>
              </a:rPr>
              <a:t>IT</a:t>
            </a:r>
          </a:p>
        </p:txBody>
      </p:sp>
      <p:sp>
        <p:nvSpPr>
          <p:cNvPr id="6" name="Title 3"/>
          <p:cNvSpPr txBox="1">
            <a:spLocks/>
          </p:cNvSpPr>
          <p:nvPr/>
        </p:nvSpPr>
        <p:spPr bwMode="gray">
          <a:xfrm>
            <a:off x="6629400" y="17526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a:solidFill>
                  <a:srgbClr val="545454"/>
                </a:solidFill>
              </a:rPr>
              <a:t>Research Section 3</a:t>
            </a:r>
          </a:p>
          <a:p>
            <a:pPr algn="just">
              <a:lnSpc>
                <a:spcPct val="150000"/>
              </a:lnSpc>
            </a:pPr>
            <a:r>
              <a:rPr lang="en-US" sz="2000" dirty="0">
                <a:solidFill>
                  <a:srgbClr val="545454"/>
                </a:solidFill>
              </a:rPr>
              <a:t>Track client meetings and document meeting content using voice to text conversion.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143000"/>
            <a:ext cx="1984248" cy="18104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001022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35E8883F-180F-41FF-B53F-EF49BD9568CA}"/>
              </a:ext>
            </a:extLst>
          </p:cNvPr>
          <p:cNvSpPr>
            <a:spLocks noGrp="1"/>
          </p:cNvSpPr>
          <p:nvPr>
            <p:ph type="title"/>
          </p:nvPr>
        </p:nvSpPr>
        <p:spPr/>
        <p:txBody>
          <a:bodyPr/>
          <a:lstStyle/>
          <a:p>
            <a:r>
              <a:rPr lang="en-US" dirty="0"/>
              <a:t>Introduction</a:t>
            </a:r>
          </a:p>
        </p:txBody>
      </p:sp>
      <p:sp>
        <p:nvSpPr>
          <p:cNvPr id="5" name="Text Placeholder 5">
            <a:extLst>
              <a:ext uri="{FF2B5EF4-FFF2-40B4-BE49-F238E27FC236}">
                <a16:creationId xmlns:a16="http://schemas.microsoft.com/office/drawing/2014/main" id="{1A53AEB1-B06A-4385-9D7D-63D45599F0F2}"/>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solidFill>
                  <a:srgbClr val="E17509"/>
                </a:solidFill>
              </a:rPr>
              <a:t>Research </a:t>
            </a:r>
            <a:r>
              <a:rPr lang="en-US" dirty="0" smtClean="0">
                <a:solidFill>
                  <a:srgbClr val="E17509"/>
                </a:solidFill>
              </a:rPr>
              <a:t>Question</a:t>
            </a:r>
            <a:endParaRPr lang="en-US" dirty="0">
              <a:solidFill>
                <a:srgbClr val="E17509"/>
              </a:solidFill>
            </a:endParaRPr>
          </a:p>
          <a:p>
            <a:pPr marL="342900" indent="-342900">
              <a:buFont typeface="Arial" panose="020B0604020202020204" pitchFamily="34" charset="0"/>
              <a:buChar char="•"/>
            </a:pPr>
            <a:r>
              <a:rPr lang="en-US" dirty="0" smtClean="0">
                <a:solidFill>
                  <a:srgbClr val="E17509"/>
                </a:solidFill>
              </a:rPr>
              <a:t>Objectives</a:t>
            </a:r>
            <a:endParaRPr lang="en-US" dirty="0">
              <a:solidFill>
                <a:srgbClr val="E17509"/>
              </a:solidFill>
            </a:endParaRPr>
          </a:p>
        </p:txBody>
      </p:sp>
    </p:spTree>
    <p:extLst>
      <p:ext uri="{BB962C8B-B14F-4D97-AF65-F5344CB8AC3E}">
        <p14:creationId xmlns:p14="http://schemas.microsoft.com/office/powerpoint/2010/main" val="36264152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Research </a:t>
            </a:r>
            <a:r>
              <a:rPr lang="en-US" dirty="0" smtClean="0"/>
              <a:t>Question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0" y="4103018"/>
            <a:ext cx="2625677" cy="1946090"/>
          </a:xfrm>
          <a:prstGeom prst="rect">
            <a:avLst/>
          </a:prstGeom>
        </p:spPr>
      </p:pic>
      <p:sp>
        <p:nvSpPr>
          <p:cNvPr id="7" name="Content Placeholder 5">
            <a:extLst>
              <a:ext uri="{FF2B5EF4-FFF2-40B4-BE49-F238E27FC236}">
                <a16:creationId xmlns:a16="http://schemas.microsoft.com/office/drawing/2014/main" id="{F7E461F4-E6D8-4801-94AA-9B72FC99FFED}"/>
              </a:ext>
            </a:extLst>
          </p:cNvPr>
          <p:cNvSpPr txBox="1">
            <a:spLocks/>
          </p:cNvSpPr>
          <p:nvPr/>
        </p:nvSpPr>
        <p:spPr>
          <a:xfrm>
            <a:off x="1154954" y="2603500"/>
            <a:ext cx="7989045"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Can Students remember all the client requirements? Or what they communicated with the client?</a:t>
            </a:r>
          </a:p>
          <a:p>
            <a:r>
              <a:rPr lang="en-US" dirty="0" smtClean="0"/>
              <a:t>Are there any existing systems for this research part?</a:t>
            </a:r>
          </a:p>
          <a:p>
            <a:r>
              <a:rPr lang="en-US" dirty="0" smtClean="0"/>
              <a:t>Are students need to take notes in a meeting? Or Are Students need to remember all the details from the client meeting? </a:t>
            </a:r>
          </a:p>
          <a:p>
            <a:r>
              <a:rPr lang="en-US" dirty="0" smtClean="0"/>
              <a:t>Can the client can track the project progress? And Can the client blame for the project coordinators for any failures? </a:t>
            </a:r>
            <a:endParaRPr lang="en-US" dirty="0">
              <a:highlight>
                <a:srgbClr val="FFFF00"/>
              </a:highlight>
            </a:endParaRPr>
          </a:p>
        </p:txBody>
      </p:sp>
    </p:spTree>
    <p:extLst>
      <p:ext uri="{BB962C8B-B14F-4D97-AF65-F5344CB8AC3E}">
        <p14:creationId xmlns:p14="http://schemas.microsoft.com/office/powerpoint/2010/main" val="16771744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Objectives</a:t>
            </a:r>
          </a:p>
        </p:txBody>
      </p:sp>
      <p:sp>
        <p:nvSpPr>
          <p:cNvPr id="7"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t>The main objective is </a:t>
            </a:r>
            <a:r>
              <a:rPr lang="en-US" dirty="0" smtClean="0"/>
              <a:t>emotional  </a:t>
            </a:r>
            <a:r>
              <a:rPr lang="en-US" dirty="0"/>
              <a:t>and speech recognition into auto generated report and a satisfaction rate</a:t>
            </a:r>
            <a:r>
              <a:rPr lang="en-US" dirty="0" smtClean="0"/>
              <a:t>.</a:t>
            </a:r>
          </a:p>
          <a:p>
            <a:pPr marL="0" indent="0">
              <a:buNone/>
            </a:pPr>
            <a:r>
              <a:rPr lang="en-US" b="1" dirty="0">
                <a:solidFill>
                  <a:srgbClr val="E17509"/>
                </a:solidFill>
              </a:rPr>
              <a:t>Sub Objectives</a:t>
            </a:r>
          </a:p>
          <a:p>
            <a:pPr>
              <a:buFont typeface="Courier New" panose="02070309020205020404" pitchFamily="49" charset="0"/>
              <a:buChar char="o"/>
            </a:pPr>
            <a:r>
              <a:rPr lang="en-US" dirty="0" smtClean="0"/>
              <a:t>Creating </a:t>
            </a:r>
            <a:r>
              <a:rPr lang="en-US" dirty="0"/>
              <a:t>client meeting platform </a:t>
            </a:r>
          </a:p>
          <a:p>
            <a:pPr>
              <a:buFont typeface="Courier New" panose="02070309020205020404" pitchFamily="49" charset="0"/>
              <a:buChar char="o"/>
            </a:pPr>
            <a:r>
              <a:rPr lang="en-US" dirty="0"/>
              <a:t>Client portal which provide facility to propose projects </a:t>
            </a:r>
          </a:p>
          <a:p>
            <a:pPr>
              <a:buFont typeface="Courier New" panose="02070309020205020404" pitchFamily="49" charset="0"/>
              <a:buChar char="o"/>
            </a:pPr>
            <a:r>
              <a:rPr lang="en-US" dirty="0"/>
              <a:t>Suggest Functions for students which inserted by students</a:t>
            </a:r>
            <a:endParaRPr lang="en-US" dirty="0">
              <a:highlight>
                <a:srgbClr val="FFFF00"/>
              </a:highligh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0200" y="3627474"/>
            <a:ext cx="2286000" cy="2392326"/>
          </a:xfrm>
          <a:prstGeom prst="rect">
            <a:avLst/>
          </a:prstGeom>
        </p:spPr>
      </p:pic>
    </p:spTree>
    <p:extLst>
      <p:ext uri="{BB962C8B-B14F-4D97-AF65-F5344CB8AC3E}">
        <p14:creationId xmlns:p14="http://schemas.microsoft.com/office/powerpoint/2010/main" val="1675920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a:t>Research Methodology</a:t>
            </a:r>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smtClean="0">
                <a:solidFill>
                  <a:schemeClr val="tx1">
                    <a:lumMod val="50000"/>
                    <a:lumOff val="50000"/>
                  </a:schemeClr>
                </a:solidFill>
              </a:rPr>
              <a:t>Methodology</a:t>
            </a:r>
            <a:endParaRPr lang="en-US"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4267200"/>
            <a:ext cx="4648200" cy="1180642"/>
          </a:xfrm>
          <a:prstGeom prst="rect">
            <a:avLst/>
          </a:prstGeom>
        </p:spPr>
      </p:pic>
    </p:spTree>
    <p:extLst>
      <p:ext uri="{BB962C8B-B14F-4D97-AF65-F5344CB8AC3E}">
        <p14:creationId xmlns:p14="http://schemas.microsoft.com/office/powerpoint/2010/main" val="17577082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Objective</a:t>
            </a:r>
            <a:endParaRPr lang="en-US" dirty="0"/>
          </a:p>
        </p:txBody>
      </p:sp>
      <p:sp>
        <p:nvSpPr>
          <p:cNvPr id="3" name="Content Placeholder 2"/>
          <p:cNvSpPr>
            <a:spLocks noGrp="1"/>
          </p:cNvSpPr>
          <p:nvPr>
            <p:ph idx="1"/>
          </p:nvPr>
        </p:nvSpPr>
        <p:spPr/>
        <p:txBody>
          <a:bodyPr>
            <a:normAutofit/>
          </a:bodyPr>
          <a:lstStyle/>
          <a:p>
            <a:pPr algn="just"/>
            <a:r>
              <a:rPr lang="en-US" sz="2400" dirty="0"/>
              <a:t>Develop a Project Management System to improve team </a:t>
            </a:r>
            <a:r>
              <a:rPr lang="en-US" sz="2400" dirty="0" smtClean="0"/>
              <a:t>work skills among students </a:t>
            </a:r>
            <a:r>
              <a:rPr lang="en-US" sz="2400" dirty="0"/>
              <a:t>and Automate current project management system</a:t>
            </a:r>
            <a:r>
              <a:rPr lang="en-US" sz="2400" dirty="0" smtClean="0"/>
              <a:t>.</a:t>
            </a:r>
            <a:endParaRPr lang="en-US" sz="2400" dirty="0"/>
          </a:p>
        </p:txBody>
      </p:sp>
    </p:spTree>
    <p:extLst>
      <p:ext uri="{BB962C8B-B14F-4D97-AF65-F5344CB8AC3E}">
        <p14:creationId xmlns:p14="http://schemas.microsoft.com/office/powerpoint/2010/main" val="1596791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4" y="2286000"/>
            <a:ext cx="8825659" cy="3416300"/>
          </a:xfrm>
        </p:spPr>
        <p:txBody>
          <a:bodyPr>
            <a:normAutofit/>
          </a:bodyPr>
          <a:lstStyle/>
          <a:p>
            <a:pPr marL="0" indent="0">
              <a:buNone/>
            </a:pPr>
            <a:endParaRPr lang="en-US" dirty="0" smtClean="0"/>
          </a:p>
          <a:p>
            <a:r>
              <a:rPr lang="en-US" dirty="0"/>
              <a:t>Created Client meeting platform </a:t>
            </a:r>
            <a:endParaRPr lang="en-US" dirty="0" smtClean="0"/>
          </a:p>
          <a:p>
            <a:r>
              <a:rPr lang="en-US" dirty="0"/>
              <a:t>Client portal which provide facility to propose projects </a:t>
            </a:r>
            <a:endParaRPr lang="en-US" dirty="0" smtClean="0"/>
          </a:p>
          <a:p>
            <a:r>
              <a:rPr lang="en-US" dirty="0"/>
              <a:t>Created voice to text converter to track the client meeting</a:t>
            </a:r>
            <a:r>
              <a:rPr lang="en-US" dirty="0" smtClean="0"/>
              <a:t>.</a:t>
            </a:r>
          </a:p>
          <a:p>
            <a:r>
              <a:rPr lang="en-US" dirty="0" smtClean="0"/>
              <a:t>Create the recording functions of the meeting.</a:t>
            </a:r>
          </a:p>
          <a:p>
            <a:r>
              <a:rPr lang="en-US" dirty="0" smtClean="0"/>
              <a:t>Student </a:t>
            </a:r>
            <a:r>
              <a:rPr lang="en-US" dirty="0"/>
              <a:t>can download the final </a:t>
            </a:r>
            <a:r>
              <a:rPr lang="en-US" dirty="0" smtClean="0"/>
              <a:t>report and get the </a:t>
            </a:r>
            <a:r>
              <a:rPr lang="en-US" dirty="0"/>
              <a:t>satisfaction rate </a:t>
            </a:r>
            <a:endParaRPr lang="en-US" dirty="0" smtClean="0"/>
          </a:p>
          <a:p>
            <a:r>
              <a:rPr lang="en-US" dirty="0" smtClean="0"/>
              <a:t>Student </a:t>
            </a:r>
            <a:r>
              <a:rPr lang="en-US" dirty="0"/>
              <a:t>can </a:t>
            </a:r>
            <a:r>
              <a:rPr lang="en-US" dirty="0" smtClean="0"/>
              <a:t>download video recording for there future requements. </a:t>
            </a:r>
            <a:endParaRPr lang="en-US" dirty="0"/>
          </a:p>
          <a:p>
            <a:endParaRPr lang="en-US" dirty="0"/>
          </a:p>
        </p:txBody>
      </p:sp>
    </p:spTree>
    <p:extLst>
      <p:ext uri="{BB962C8B-B14F-4D97-AF65-F5344CB8AC3E}">
        <p14:creationId xmlns:p14="http://schemas.microsoft.com/office/powerpoint/2010/main" val="15609216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Satisfaction rate calculation</a:t>
            </a:r>
            <a:endParaRPr lang="en-US" dirty="0"/>
          </a:p>
        </p:txBody>
      </p:sp>
      <p:sp>
        <p:nvSpPr>
          <p:cNvPr id="3" name="Content Placeholder 2"/>
          <p:cNvSpPr>
            <a:spLocks noGrp="1"/>
          </p:cNvSpPr>
          <p:nvPr>
            <p:ph idx="1"/>
          </p:nvPr>
        </p:nvSpPr>
        <p:spPr/>
        <p:txBody>
          <a:bodyPr>
            <a:normAutofit/>
          </a:bodyPr>
          <a:lstStyle/>
          <a:p>
            <a:r>
              <a:rPr lang="en-US" dirty="0"/>
              <a:t>Calculate  the client satisfaction rate as a text, score out of 5 </a:t>
            </a:r>
          </a:p>
          <a:p>
            <a:r>
              <a:rPr lang="en-US" dirty="0"/>
              <a:t> </a:t>
            </a:r>
            <a:r>
              <a:rPr lang="en-US" dirty="0" smtClean="0"/>
              <a:t>Use the “</a:t>
            </a:r>
            <a:r>
              <a:rPr lang="en-US" dirty="0" err="1" smtClean="0"/>
              <a:t>sentiment.analyze</a:t>
            </a:r>
            <a:r>
              <a:rPr lang="en-US" dirty="0" smtClean="0"/>
              <a:t>” library to calculate the rate </a:t>
            </a:r>
            <a:endParaRPr lang="en-US" dirty="0"/>
          </a:p>
          <a:p>
            <a:pPr marL="0" indent="0">
              <a:buNone/>
            </a:pPr>
            <a:r>
              <a:rPr lang="en-US" dirty="0"/>
              <a:t/>
            </a:r>
            <a:br>
              <a:rPr lang="en-US" dirty="0"/>
            </a:b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505200"/>
            <a:ext cx="5173537" cy="2667000"/>
          </a:xfrm>
          <a:prstGeom prst="rect">
            <a:avLst/>
          </a:prstGeom>
        </p:spPr>
      </p:pic>
    </p:spTree>
    <p:extLst>
      <p:ext uri="{BB962C8B-B14F-4D97-AF65-F5344CB8AC3E}">
        <p14:creationId xmlns:p14="http://schemas.microsoft.com/office/powerpoint/2010/main" val="1814980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792-7952-46F5-A524-88D17703667F}"/>
              </a:ext>
            </a:extLst>
          </p:cNvPr>
          <p:cNvSpPr>
            <a:spLocks noGrp="1"/>
          </p:cNvSpPr>
          <p:nvPr>
            <p:ph type="title"/>
          </p:nvPr>
        </p:nvSpPr>
        <p:spPr/>
        <p:txBody>
          <a:bodyPr/>
          <a:lstStyle/>
          <a:p>
            <a:r>
              <a:rPr lang="en-US" dirty="0" smtClean="0"/>
              <a:t>Evidences</a:t>
            </a:r>
            <a:endParaRPr lang="en-US" dirty="0"/>
          </a:p>
        </p:txBody>
      </p:sp>
      <p:sp>
        <p:nvSpPr>
          <p:cNvPr id="3" name="Text Placeholder 2">
            <a:extLst>
              <a:ext uri="{FF2B5EF4-FFF2-40B4-BE49-F238E27FC236}">
                <a16:creationId xmlns:a16="http://schemas.microsoft.com/office/drawing/2014/main" id="{A1CC5A43-472A-4962-B321-659FBD8631E9}"/>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solidFill>
                  <a:schemeClr val="tx1">
                    <a:lumMod val="50000"/>
                    <a:lumOff val="50000"/>
                  </a:schemeClr>
                </a:solidFill>
              </a:rPr>
              <a:t>Evidences for the completion</a:t>
            </a:r>
          </a:p>
        </p:txBody>
      </p:sp>
    </p:spTree>
    <p:extLst>
      <p:ext uri="{BB962C8B-B14F-4D97-AF65-F5344CB8AC3E}">
        <p14:creationId xmlns:p14="http://schemas.microsoft.com/office/powerpoint/2010/main" val="36848448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a:t>Client meeting </a:t>
            </a:r>
            <a:r>
              <a:rPr lang="en-US" dirty="0" smtClean="0"/>
              <a:t>platform and start the meeting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2438400"/>
            <a:ext cx="5205846" cy="34290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2438400"/>
            <a:ext cx="5524500" cy="3429000"/>
          </a:xfrm>
          <a:prstGeom prst="rect">
            <a:avLst/>
          </a:prstGeom>
        </p:spPr>
      </p:pic>
    </p:spTree>
    <p:extLst>
      <p:ext uri="{BB962C8B-B14F-4D97-AF65-F5344CB8AC3E}">
        <p14:creationId xmlns:p14="http://schemas.microsoft.com/office/powerpoint/2010/main" val="36047493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Recording …</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8340" y="2362200"/>
            <a:ext cx="7924800" cy="3911546"/>
          </a:xfrm>
        </p:spPr>
      </p:pic>
    </p:spTree>
    <p:extLst>
      <p:ext uri="{BB962C8B-B14F-4D97-AF65-F5344CB8AC3E}">
        <p14:creationId xmlns:p14="http://schemas.microsoft.com/office/powerpoint/2010/main" val="1631705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Recording and Download the video</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2458109"/>
            <a:ext cx="5134887" cy="3431059"/>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2458109"/>
            <a:ext cx="5702458" cy="3431059"/>
          </a:xfrm>
          <a:prstGeom prst="rect">
            <a:avLst/>
          </a:prstGeom>
        </p:spPr>
      </p:pic>
    </p:spTree>
    <p:extLst>
      <p:ext uri="{BB962C8B-B14F-4D97-AF65-F5344CB8AC3E}">
        <p14:creationId xmlns:p14="http://schemas.microsoft.com/office/powerpoint/2010/main" val="402854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 the </a:t>
            </a:r>
            <a:r>
              <a:rPr lang="en-US" dirty="0"/>
              <a:t>client satisfaction rate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7400" y="2438400"/>
            <a:ext cx="8153400" cy="3830083"/>
          </a:xfrm>
        </p:spPr>
      </p:pic>
    </p:spTree>
    <p:extLst>
      <p:ext uri="{BB962C8B-B14F-4D97-AF65-F5344CB8AC3E}">
        <p14:creationId xmlns:p14="http://schemas.microsoft.com/office/powerpoint/2010/main" val="2686788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Meeting Transcript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400" y="2438400"/>
            <a:ext cx="6858000" cy="3766869"/>
          </a:xfrm>
        </p:spPr>
      </p:pic>
    </p:spTree>
    <p:extLst>
      <p:ext uri="{BB962C8B-B14F-4D97-AF65-F5344CB8AC3E}">
        <p14:creationId xmlns:p14="http://schemas.microsoft.com/office/powerpoint/2010/main" val="358128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 projects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2362200"/>
            <a:ext cx="9712963" cy="365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49014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a:t>
            </a:r>
            <a:r>
              <a:rPr lang="en-US" dirty="0" smtClean="0"/>
              <a:t>work</a:t>
            </a:r>
            <a:endParaRPr lang="en-US" dirty="0"/>
          </a:p>
        </p:txBody>
      </p:sp>
      <p:sp>
        <p:nvSpPr>
          <p:cNvPr id="3" name="Content Placeholder 2"/>
          <p:cNvSpPr>
            <a:spLocks noGrp="1"/>
          </p:cNvSpPr>
          <p:nvPr>
            <p:ph idx="1"/>
          </p:nvPr>
        </p:nvSpPr>
        <p:spPr>
          <a:xfrm>
            <a:off x="1154954" y="2603500"/>
            <a:ext cx="9513046" cy="3416300"/>
          </a:xfrm>
        </p:spPr>
        <p:txBody>
          <a:bodyPr/>
          <a:lstStyle/>
          <a:p>
            <a:r>
              <a:rPr lang="en-US" dirty="0" smtClean="0"/>
              <a:t>Need </a:t>
            </a:r>
            <a:r>
              <a:rPr lang="en-US" dirty="0"/>
              <a:t>to </a:t>
            </a:r>
            <a:r>
              <a:rPr lang="en-US" dirty="0" smtClean="0"/>
              <a:t>host the meeting platform and complete the research successfully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795" y="3124200"/>
            <a:ext cx="4357572" cy="2795587"/>
          </a:xfrm>
          <a:prstGeom prst="rect">
            <a:avLst/>
          </a:prstGeom>
        </p:spPr>
      </p:pic>
    </p:spTree>
    <p:extLst>
      <p:ext uri="{BB962C8B-B14F-4D97-AF65-F5344CB8AC3E}">
        <p14:creationId xmlns:p14="http://schemas.microsoft.com/office/powerpoint/2010/main" val="287423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 Objectives</a:t>
            </a:r>
            <a:endParaRPr lang="en-US" dirty="0"/>
          </a:p>
        </p:txBody>
      </p:sp>
      <p:sp>
        <p:nvSpPr>
          <p:cNvPr id="3" name="Content Placeholder 2"/>
          <p:cNvSpPr>
            <a:spLocks noGrp="1"/>
          </p:cNvSpPr>
          <p:nvPr>
            <p:ph idx="1"/>
          </p:nvPr>
        </p:nvSpPr>
        <p:spPr>
          <a:xfrm>
            <a:off x="1154954" y="2362200"/>
            <a:ext cx="8761413" cy="3657600"/>
          </a:xfrm>
        </p:spPr>
        <p:txBody>
          <a:bodyPr>
            <a:normAutofit fontScale="55000" lnSpcReduction="20000"/>
          </a:bodyPr>
          <a:lstStyle/>
          <a:p>
            <a:r>
              <a:rPr lang="en-US" sz="4000" b="1" dirty="0"/>
              <a:t>Research Objectives</a:t>
            </a:r>
          </a:p>
          <a:p>
            <a:pPr lvl="1"/>
            <a:endParaRPr lang="en-US" dirty="0"/>
          </a:p>
          <a:p>
            <a:pPr lvl="1" algn="just"/>
            <a:r>
              <a:rPr lang="en-US" sz="2900" dirty="0"/>
              <a:t>Develop a component to auto generate project groups to create balanced group</a:t>
            </a:r>
            <a:r>
              <a:rPr lang="en-US" sz="2900" dirty="0" smtClean="0"/>
              <a:t>.</a:t>
            </a:r>
          </a:p>
          <a:p>
            <a:pPr marL="457200" lvl="1" indent="0" algn="just">
              <a:buNone/>
            </a:pPr>
            <a:endParaRPr lang="en-US" sz="2900" dirty="0" smtClean="0"/>
          </a:p>
          <a:p>
            <a:pPr lvl="1" algn="just"/>
            <a:r>
              <a:rPr lang="en-US" sz="2900" dirty="0"/>
              <a:t>Develop a component to peer review students to get an idea about each student</a:t>
            </a:r>
            <a:r>
              <a:rPr lang="en-US" sz="2900" dirty="0" smtClean="0"/>
              <a:t>.</a:t>
            </a:r>
          </a:p>
          <a:p>
            <a:pPr marL="457200" lvl="1" indent="0" algn="just">
              <a:buNone/>
            </a:pPr>
            <a:endParaRPr lang="en-US" sz="2900" dirty="0" smtClean="0"/>
          </a:p>
          <a:p>
            <a:pPr lvl="1" algn="just"/>
            <a:r>
              <a:rPr lang="en-US" sz="2900" dirty="0"/>
              <a:t>Develop a component to </a:t>
            </a:r>
            <a:r>
              <a:rPr lang="en-US" sz="2900" dirty="0" smtClean="0"/>
              <a:t>track </a:t>
            </a:r>
            <a:r>
              <a:rPr lang="en-US" sz="2900" dirty="0"/>
              <a:t>project progress using </a:t>
            </a:r>
            <a:r>
              <a:rPr lang="en-US" sz="2900" dirty="0" smtClean="0"/>
              <a:t>GitHub</a:t>
            </a:r>
          </a:p>
          <a:p>
            <a:pPr marL="457200" lvl="1" indent="0" algn="just">
              <a:buNone/>
            </a:pPr>
            <a:endParaRPr lang="en-US" sz="2900" dirty="0" smtClean="0"/>
          </a:p>
          <a:p>
            <a:pPr lvl="1" algn="just"/>
            <a:r>
              <a:rPr lang="en-US" sz="2900" dirty="0"/>
              <a:t>Develop a component to track client meetings and record content using voice to text methodology.</a:t>
            </a:r>
          </a:p>
        </p:txBody>
      </p:sp>
    </p:spTree>
    <p:extLst>
      <p:ext uri="{BB962C8B-B14F-4D97-AF65-F5344CB8AC3E}">
        <p14:creationId xmlns:p14="http://schemas.microsoft.com/office/powerpoint/2010/main" val="39293170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Technologies and Tools</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lvl="0"/>
            <a:r>
              <a:rPr lang="en-US" dirty="0" smtClean="0"/>
              <a:t>Client side – React JS, </a:t>
            </a:r>
            <a:r>
              <a:rPr lang="en-US" dirty="0" err="1" smtClean="0"/>
              <a:t>Redux</a:t>
            </a:r>
            <a:r>
              <a:rPr lang="en-US" dirty="0" smtClean="0"/>
              <a:t>, </a:t>
            </a:r>
            <a:r>
              <a:rPr lang="en-US" dirty="0" err="1" smtClean="0"/>
              <a:t>Boostrap</a:t>
            </a:r>
            <a:r>
              <a:rPr lang="en-US" dirty="0" smtClean="0"/>
              <a:t>, CSS</a:t>
            </a:r>
          </a:p>
          <a:p>
            <a:pPr lvl="0"/>
            <a:r>
              <a:rPr lang="en-US" dirty="0"/>
              <a:t>Server </a:t>
            </a:r>
            <a:r>
              <a:rPr lang="en-US" dirty="0" smtClean="0"/>
              <a:t>Side – Node JS, Java, Python</a:t>
            </a:r>
          </a:p>
          <a:p>
            <a:r>
              <a:rPr lang="en-US" dirty="0" smtClean="0"/>
              <a:t>Database – MySQL, MongoDB</a:t>
            </a:r>
          </a:p>
          <a:p>
            <a:r>
              <a:rPr lang="en-US" dirty="0" smtClean="0"/>
              <a:t>Communication - REST</a:t>
            </a:r>
            <a:r>
              <a:rPr lang="en-US" dirty="0"/>
              <a:t>, AJAX, </a:t>
            </a:r>
            <a:r>
              <a:rPr lang="en-US" dirty="0" smtClean="0"/>
              <a:t>JSONs</a:t>
            </a:r>
          </a:p>
          <a:p>
            <a:r>
              <a:rPr lang="en-US" dirty="0" smtClean="0"/>
              <a:t>Tools - Visual </a:t>
            </a:r>
            <a:r>
              <a:rPr lang="en-US" dirty="0"/>
              <a:t>Studio </a:t>
            </a:r>
            <a:r>
              <a:rPr lang="en-US" dirty="0" smtClean="0"/>
              <a:t>Code, </a:t>
            </a:r>
            <a:r>
              <a:rPr lang="en-US" dirty="0"/>
              <a:t>Apache </a:t>
            </a:r>
            <a:r>
              <a:rPr lang="en-US" dirty="0" smtClean="0"/>
              <a:t>Server, </a:t>
            </a:r>
            <a:endParaRPr lang="en-US" dirty="0"/>
          </a:p>
          <a:p>
            <a:pPr lvl="0"/>
            <a:endParaRPr lang="en-US" dirty="0"/>
          </a:p>
          <a:p>
            <a:pPr lvl="0"/>
            <a:endParaRPr lang="en-US" dirty="0"/>
          </a:p>
          <a:p>
            <a:endParaRPr lang="en-US" dirty="0"/>
          </a:p>
          <a:p>
            <a:pPr lvl="0"/>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5078240"/>
            <a:ext cx="2362200" cy="55511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4851400"/>
            <a:ext cx="1524000" cy="15240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8938" y="2286000"/>
            <a:ext cx="2161657" cy="124233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0633" y="3429000"/>
            <a:ext cx="2362200" cy="147637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9534" y="4851400"/>
            <a:ext cx="2095500" cy="139700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6367" y="5268353"/>
            <a:ext cx="1636958" cy="1005092"/>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134" y="3180074"/>
            <a:ext cx="2234800" cy="603396"/>
          </a:xfrm>
          <a:prstGeom prst="rect">
            <a:avLst/>
          </a:prstGeom>
        </p:spPr>
      </p:pic>
    </p:spTree>
    <p:extLst>
      <p:ext uri="{BB962C8B-B14F-4D97-AF65-F5344CB8AC3E}">
        <p14:creationId xmlns:p14="http://schemas.microsoft.com/office/powerpoint/2010/main" val="36757580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a:bodyPr>
          <a:lstStyle/>
          <a:p>
            <a:pPr marL="0" indent="0" defTabSz="914400">
              <a:spcBef>
                <a:spcPts val="0"/>
              </a:spcBef>
              <a:buClrTx/>
              <a:buSzTx/>
              <a:buNone/>
              <a:defRPr/>
            </a:pPr>
            <a:r>
              <a:rPr lang="en-US" sz="1600" dirty="0">
                <a:solidFill>
                  <a:schemeClr val="tx1"/>
                </a:solidFill>
              </a:rPr>
              <a:t>[1] </a:t>
            </a:r>
            <a:r>
              <a:rPr lang="en-US" dirty="0" err="1"/>
              <a:t>Lowerre</a:t>
            </a:r>
            <a:r>
              <a:rPr lang="en-US" dirty="0"/>
              <a:t> B.T. , “The Happy Speech Recognition System”, Ph.D. Thesis Carnegie-Mellon University, Pittsburgh, PA, Available at </a:t>
            </a:r>
            <a:endParaRPr lang="en-US" dirty="0" smtClean="0"/>
          </a:p>
          <a:p>
            <a:pPr marL="0" indent="0" defTabSz="914400">
              <a:spcBef>
                <a:spcPts val="0"/>
              </a:spcBef>
              <a:buClrTx/>
              <a:buSzTx/>
              <a:buNone/>
              <a:defRPr/>
            </a:pPr>
            <a:endParaRPr lang="en-US" sz="1600" dirty="0">
              <a:solidFill>
                <a:schemeClr val="tx1"/>
              </a:solidFill>
            </a:endParaRPr>
          </a:p>
          <a:p>
            <a:pPr marL="0" indent="0" defTabSz="914400">
              <a:spcBef>
                <a:spcPts val="0"/>
              </a:spcBef>
              <a:buClrTx/>
              <a:buSzTx/>
              <a:buNone/>
              <a:defRPr/>
            </a:pPr>
            <a:r>
              <a:rPr lang="en-US" sz="1600" dirty="0" smtClean="0">
                <a:solidFill>
                  <a:schemeClr val="tx1"/>
                </a:solidFill>
              </a:rPr>
              <a:t>[</a:t>
            </a:r>
            <a:r>
              <a:rPr lang="en-US" sz="1600" dirty="0">
                <a:solidFill>
                  <a:schemeClr val="tx1"/>
                </a:solidFill>
              </a:rPr>
              <a:t>2] </a:t>
            </a:r>
            <a:r>
              <a:rPr lang="en-US" dirty="0"/>
              <a:t>“Face recognition methods and applications” ,  Cornell University, 2014, Available at </a:t>
            </a:r>
            <a:r>
              <a:rPr lang="en-US" u="sng" dirty="0">
                <a:hlinkClick r:id="rId2"/>
              </a:rPr>
              <a:t>https://</a:t>
            </a:r>
            <a:r>
              <a:rPr lang="en-US" u="sng" dirty="0" smtClean="0">
                <a:hlinkClick r:id="rId2"/>
              </a:rPr>
              <a:t>arxiv.org/abs/1403.0485</a:t>
            </a:r>
            <a:endParaRPr lang="en-US" u="sng" dirty="0" smtClean="0"/>
          </a:p>
          <a:p>
            <a:pPr marL="0" indent="0" defTabSz="914400">
              <a:spcBef>
                <a:spcPts val="0"/>
              </a:spcBef>
              <a:buClrTx/>
              <a:buSzTx/>
              <a:buNone/>
              <a:defRPr/>
            </a:pPr>
            <a:endParaRPr lang="en-US" sz="1600" u="sng" dirty="0">
              <a:solidFill>
                <a:schemeClr val="tx1"/>
              </a:solidFill>
            </a:endParaRPr>
          </a:p>
          <a:p>
            <a:pPr marL="0" indent="0" defTabSz="914400">
              <a:spcBef>
                <a:spcPts val="0"/>
              </a:spcBef>
              <a:buClrTx/>
              <a:buSzTx/>
              <a:buNone/>
              <a:defRPr/>
            </a:pPr>
            <a:r>
              <a:rPr lang="en-US" sz="1600" dirty="0" smtClean="0">
                <a:solidFill>
                  <a:schemeClr val="tx1"/>
                </a:solidFill>
              </a:rPr>
              <a:t>[3</a:t>
            </a:r>
            <a:r>
              <a:rPr lang="en-US" sz="1600" dirty="0">
                <a:solidFill>
                  <a:schemeClr val="tx1"/>
                </a:solidFill>
              </a:rPr>
              <a:t>] Relationships between SCL theories and methods, adapted from Bishop and Verleger (Bishop and Verleger2013)</a:t>
            </a:r>
          </a:p>
          <a:p>
            <a:pPr marL="0" indent="0" algn="just">
              <a:lnSpc>
                <a:spcPct val="120000"/>
              </a:lnSpc>
              <a:buNone/>
            </a:pPr>
            <a:r>
              <a:rPr lang="en-US" sz="1600" dirty="0">
                <a:solidFill>
                  <a:schemeClr val="tx1"/>
                </a:solidFill>
              </a:rPr>
              <a:t>[4]The Free Rider and Cooperative Learning Groups: Perspectives from Faculty Members Geri McArdle Kimberly D. Clements Kim Hutchinson- </a:t>
            </a:r>
            <a:r>
              <a:rPr lang="en-US" sz="1600" dirty="0" err="1" smtClean="0">
                <a:solidFill>
                  <a:schemeClr val="tx1"/>
                </a:solidFill>
              </a:rPr>
              <a:t>Lendi</a:t>
            </a:r>
            <a:endParaRPr lang="en-US" sz="1600" dirty="0" smtClean="0">
              <a:solidFill>
                <a:schemeClr val="tx1"/>
              </a:solidFill>
            </a:endParaRPr>
          </a:p>
          <a:p>
            <a:pPr marL="0" indent="0" algn="just">
              <a:lnSpc>
                <a:spcPct val="120000"/>
              </a:lnSpc>
              <a:buNone/>
            </a:pPr>
            <a:r>
              <a:rPr lang="en-US" sz="1600" dirty="0" err="1">
                <a:solidFill>
                  <a:schemeClr val="tx1"/>
                </a:solidFill>
              </a:rPr>
              <a:t>spech</a:t>
            </a:r>
            <a:r>
              <a:rPr lang="en-US" sz="1600" dirty="0">
                <a:solidFill>
                  <a:schemeClr val="tx1"/>
                </a:solidFill>
              </a:rPr>
              <a:t> recognition website - https://realpython.com/python-speech-recognition/</a:t>
            </a:r>
          </a:p>
          <a:p>
            <a:pPr marL="0" indent="0" algn="just">
              <a:lnSpc>
                <a:spcPct val="120000"/>
              </a:lnSpc>
              <a:buNone/>
            </a:pPr>
            <a:endParaRPr lang="en-US" dirty="0">
              <a:solidFill>
                <a:schemeClr val="tx1"/>
              </a:solidFill>
            </a:endParaRPr>
          </a:p>
        </p:txBody>
      </p:sp>
    </p:spTree>
    <p:extLst>
      <p:ext uri="{BB962C8B-B14F-4D97-AF65-F5344CB8AC3E}">
        <p14:creationId xmlns:p14="http://schemas.microsoft.com/office/powerpoint/2010/main" val="25228858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bwMode="gray">
          <a:xfrm>
            <a:off x="6629400" y="17526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a:solidFill>
                  <a:srgbClr val="545454"/>
                </a:solidFill>
              </a:rPr>
              <a:t>Research Section 4</a:t>
            </a:r>
          </a:p>
          <a:p>
            <a:pPr algn="just">
              <a:lnSpc>
                <a:spcPct val="150000"/>
              </a:lnSpc>
            </a:pPr>
            <a:r>
              <a:rPr lang="en-US" sz="2000" dirty="0">
                <a:solidFill>
                  <a:srgbClr val="545454"/>
                </a:solidFill>
              </a:rPr>
              <a:t>Peer Review Assessment</a:t>
            </a:r>
          </a:p>
        </p:txBody>
      </p:sp>
      <p:sp>
        <p:nvSpPr>
          <p:cNvPr id="9" name="Title 3"/>
          <p:cNvSpPr>
            <a:spLocks noGrp="1"/>
          </p:cNvSpPr>
          <p:nvPr>
            <p:ph type="title"/>
          </p:nvPr>
        </p:nvSpPr>
        <p:spPr>
          <a:xfrm>
            <a:off x="1196679" y="3352800"/>
            <a:ext cx="4351025" cy="2283824"/>
          </a:xfrm>
        </p:spPr>
        <p:txBody>
          <a:bodyPr/>
          <a:lstStyle/>
          <a:p>
            <a:r>
              <a:rPr lang="en-US" dirty="0"/>
              <a:t>IT18003642 </a:t>
            </a:r>
            <a:br>
              <a:rPr lang="en-US" dirty="0"/>
            </a:br>
            <a:r>
              <a:rPr lang="en-US" dirty="0"/>
              <a:t>Navanjana</a:t>
            </a:r>
            <a:br>
              <a:rPr lang="en-US" dirty="0"/>
            </a:br>
            <a:r>
              <a:rPr lang="en-US" dirty="0"/>
              <a:t>E.H.D.T.D.</a:t>
            </a:r>
            <a:br>
              <a:rPr lang="en-US" dirty="0"/>
            </a:br>
            <a:r>
              <a:rPr lang="en-US" dirty="0"/>
              <a:t/>
            </a:r>
            <a:br>
              <a:rPr lang="en-US" dirty="0"/>
            </a:br>
            <a:r>
              <a:rPr lang="en-US" sz="4000" dirty="0">
                <a:solidFill>
                  <a:srgbClr val="E17509"/>
                </a:solidFill>
                <a:latin typeface="Bell MT" panose="02020503060305020303" pitchFamily="18" charset="0"/>
              </a:rPr>
              <a:t>IT</a:t>
            </a:r>
            <a:endParaRPr lang="en-US" dirty="0"/>
          </a:p>
        </p:txBody>
      </p:sp>
      <p:pic>
        <p:nvPicPr>
          <p:cNvPr id="10" name="Picture 9">
            <a:extLst>
              <a:ext uri="{FF2B5EF4-FFF2-40B4-BE49-F238E27FC236}">
                <a16:creationId xmlns:a16="http://schemas.microsoft.com/office/drawing/2014/main" id="{E0E3B389-71AC-4942-A6C3-5008B8ABC5F2}"/>
              </a:ext>
            </a:extLst>
          </p:cNvPr>
          <p:cNvPicPr>
            <a:picLocks noChangeAspect="1"/>
          </p:cNvPicPr>
          <p:nvPr/>
        </p:nvPicPr>
        <p:blipFill>
          <a:blip r:embed="rId2"/>
          <a:stretch>
            <a:fillRect/>
          </a:stretch>
        </p:blipFill>
        <p:spPr>
          <a:xfrm>
            <a:off x="1292721" y="838200"/>
            <a:ext cx="1983319" cy="19833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6700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3" name="Text Placeholder 2">
            <a:extLst>
              <a:ext uri="{FF2B5EF4-FFF2-40B4-BE49-F238E27FC236}">
                <a16:creationId xmlns:a16="http://schemas.microsoft.com/office/drawing/2014/main" id="{215D1EAC-E9F8-43BC-A0F8-E8B672CC4E3C}"/>
              </a:ext>
            </a:extLst>
          </p:cNvPr>
          <p:cNvSpPr>
            <a:spLocks noGrp="1"/>
          </p:cNvSpPr>
          <p:nvPr>
            <p:ph type="body" idx="1"/>
          </p:nvPr>
        </p:nvSpPr>
        <p:spPr/>
        <p:txBody>
          <a:bodyPr/>
          <a:lstStyle/>
          <a:p>
            <a:pPr marL="285750" indent="-285750">
              <a:buFont typeface="Arial" panose="020B0604020202020204" pitchFamily="34" charset="0"/>
              <a:buChar char="•"/>
            </a:pPr>
            <a:r>
              <a:rPr lang="en-US" dirty="0">
                <a:solidFill>
                  <a:schemeClr val="bg2">
                    <a:lumMod val="25000"/>
                  </a:schemeClr>
                </a:solidFill>
              </a:rPr>
              <a:t>Research Methodology</a:t>
            </a:r>
            <a:endParaRPr lang="en-US" sz="2000" dirty="0">
              <a:solidFill>
                <a:schemeClr val="bg2">
                  <a:lumMod val="25000"/>
                </a:schemeClr>
              </a:solidFill>
            </a:endParaRPr>
          </a:p>
          <a:p>
            <a:pPr marL="285750" indent="-285750">
              <a:buFont typeface="Arial" panose="020B0604020202020204" pitchFamily="34" charset="0"/>
              <a:buChar char="•"/>
            </a:pPr>
            <a:r>
              <a:rPr lang="en-US" sz="2000" dirty="0">
                <a:solidFill>
                  <a:schemeClr val="bg2">
                    <a:lumMod val="25000"/>
                  </a:schemeClr>
                </a:solidFill>
              </a:rPr>
              <a:t>Results</a:t>
            </a:r>
            <a:r>
              <a:rPr lang="en-US" dirty="0">
                <a:solidFill>
                  <a:schemeClr val="bg2">
                    <a:lumMod val="25000"/>
                  </a:schemeClr>
                </a:solidFill>
              </a:rPr>
              <a:t> and </a:t>
            </a:r>
            <a:r>
              <a:rPr lang="en-US" sz="2000" dirty="0">
                <a:solidFill>
                  <a:schemeClr val="bg2">
                    <a:lumMod val="25000"/>
                  </a:schemeClr>
                </a:solidFill>
              </a:rPr>
              <a:t>Discussion</a:t>
            </a:r>
          </a:p>
          <a:p>
            <a:pPr marL="285750" indent="-285750">
              <a:buFont typeface="Arial" panose="020B0604020202020204" pitchFamily="34" charset="0"/>
              <a:buChar char="•"/>
            </a:pPr>
            <a:endParaRPr lang="en-US" sz="2800" dirty="0"/>
          </a:p>
          <a:p>
            <a:endParaRPr lang="en-US" dirty="0"/>
          </a:p>
        </p:txBody>
      </p:sp>
    </p:spTree>
    <p:extLst>
      <p:ext uri="{BB962C8B-B14F-4D97-AF65-F5344CB8AC3E}">
        <p14:creationId xmlns:p14="http://schemas.microsoft.com/office/powerpoint/2010/main" val="3821816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D3F3-BC69-419B-948D-2E01E8419562}"/>
              </a:ext>
            </a:extLst>
          </p:cNvPr>
          <p:cNvSpPr>
            <a:spLocks noGrp="1"/>
          </p:cNvSpPr>
          <p:nvPr>
            <p:ph type="title"/>
          </p:nvPr>
        </p:nvSpPr>
        <p:spPr/>
        <p:txBody>
          <a:bodyPr/>
          <a:lstStyle/>
          <a:p>
            <a:r>
              <a:rPr lang="en-US" sz="3600" dirty="0">
                <a:solidFill>
                  <a:schemeClr val="bg1"/>
                </a:solidFill>
              </a:rPr>
              <a:t>Research Methodology PP1</a:t>
            </a:r>
            <a:endParaRPr lang="en-US" dirty="0"/>
          </a:p>
        </p:txBody>
      </p:sp>
      <p:pic>
        <p:nvPicPr>
          <p:cNvPr id="4" name="Picture 3">
            <a:extLst>
              <a:ext uri="{FF2B5EF4-FFF2-40B4-BE49-F238E27FC236}">
                <a16:creationId xmlns:a16="http://schemas.microsoft.com/office/drawing/2014/main" id="{6F420128-C522-4618-90D7-6EF8B6B3882C}"/>
              </a:ext>
            </a:extLst>
          </p:cNvPr>
          <p:cNvPicPr/>
          <p:nvPr/>
        </p:nvPicPr>
        <p:blipFill rotWithShape="1">
          <a:blip r:embed="rId2">
            <a:extLst>
              <a:ext uri="{28A0092B-C50C-407E-A947-70E740481C1C}">
                <a14:useLocalDpi xmlns:a14="http://schemas.microsoft.com/office/drawing/2010/main" val="0"/>
              </a:ext>
            </a:extLst>
          </a:blip>
          <a:srcRect l="3779" t="7344" r="3041" b="10291"/>
          <a:stretch/>
        </p:blipFill>
        <p:spPr bwMode="auto">
          <a:xfrm>
            <a:off x="1600200" y="2469022"/>
            <a:ext cx="8610599" cy="3207858"/>
          </a:xfrm>
          <a:prstGeom prst="rect">
            <a:avLst/>
          </a:prstGeom>
          <a:noFill/>
          <a:ln>
            <a:noFill/>
          </a:ln>
        </p:spPr>
      </p:pic>
      <p:sp>
        <p:nvSpPr>
          <p:cNvPr id="5" name="TextBox 4">
            <a:extLst>
              <a:ext uri="{FF2B5EF4-FFF2-40B4-BE49-F238E27FC236}">
                <a16:creationId xmlns:a16="http://schemas.microsoft.com/office/drawing/2014/main" id="{5C335E9B-8CDD-46F3-BBBA-913893AC0349}"/>
              </a:ext>
            </a:extLst>
          </p:cNvPr>
          <p:cNvSpPr txBox="1"/>
          <p:nvPr/>
        </p:nvSpPr>
        <p:spPr>
          <a:xfrm>
            <a:off x="1126880" y="5884332"/>
            <a:ext cx="9701061" cy="276999"/>
          </a:xfrm>
          <a:prstGeom prst="rect">
            <a:avLst/>
          </a:prstGeom>
          <a:noFill/>
        </p:spPr>
        <p:txBody>
          <a:bodyPr wrap="square" rtlCol="0">
            <a:spAutoFit/>
          </a:bodyPr>
          <a:lstStyle/>
          <a:p>
            <a:r>
              <a:rPr lang="en-US" sz="1200" dirty="0"/>
              <a:t>A1 - Topic Modeling and Topic Aspect Mapping  ,  A2 - Aspect Specific Sentiment Analysis  ,  A3 - Finding Aspect on Sentiments </a:t>
            </a:r>
          </a:p>
        </p:txBody>
      </p:sp>
      <p:sp>
        <p:nvSpPr>
          <p:cNvPr id="6" name="Rectangle 5">
            <a:extLst>
              <a:ext uri="{FF2B5EF4-FFF2-40B4-BE49-F238E27FC236}">
                <a16:creationId xmlns:a16="http://schemas.microsoft.com/office/drawing/2014/main" id="{3D8419D0-3C90-460A-A2F7-1BE0CC62639B}"/>
              </a:ext>
            </a:extLst>
          </p:cNvPr>
          <p:cNvSpPr/>
          <p:nvPr/>
        </p:nvSpPr>
        <p:spPr>
          <a:xfrm>
            <a:off x="3674105" y="2541494"/>
            <a:ext cx="6384295" cy="1192306"/>
          </a:xfrm>
          <a:prstGeom prst="rect">
            <a:avLst/>
          </a:prstGeom>
          <a:noFill/>
          <a:ln w="38100">
            <a:solidFill>
              <a:schemeClr val="accent1">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1325DC-2D97-43CF-95F8-40E6994D17C8}"/>
              </a:ext>
            </a:extLst>
          </p:cNvPr>
          <p:cNvSpPr/>
          <p:nvPr/>
        </p:nvSpPr>
        <p:spPr>
          <a:xfrm>
            <a:off x="7436221" y="4109187"/>
            <a:ext cx="2832847" cy="1192306"/>
          </a:xfrm>
          <a:prstGeom prst="rect">
            <a:avLst/>
          </a:prstGeom>
          <a:noFill/>
          <a:ln w="38100">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62D9C7-F938-480D-9EF5-B2B8BB6185C6}"/>
              </a:ext>
            </a:extLst>
          </p:cNvPr>
          <p:cNvSpPr/>
          <p:nvPr/>
        </p:nvSpPr>
        <p:spPr>
          <a:xfrm>
            <a:off x="4648200" y="4109187"/>
            <a:ext cx="2238933" cy="1192306"/>
          </a:xfrm>
          <a:prstGeom prst="rect">
            <a:avLst/>
          </a:prstGeom>
          <a:noFill/>
          <a:ln w="38100">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111412-5840-4569-82CD-2C0B19BA0388}"/>
              </a:ext>
            </a:extLst>
          </p:cNvPr>
          <p:cNvSpPr txBox="1"/>
          <p:nvPr/>
        </p:nvSpPr>
        <p:spPr>
          <a:xfrm>
            <a:off x="10197352" y="2564147"/>
            <a:ext cx="546848" cy="369332"/>
          </a:xfrm>
          <a:prstGeom prst="rect">
            <a:avLst/>
          </a:prstGeom>
          <a:noFill/>
        </p:spPr>
        <p:txBody>
          <a:bodyPr wrap="square" rtlCol="0">
            <a:spAutoFit/>
          </a:bodyPr>
          <a:lstStyle/>
          <a:p>
            <a:r>
              <a:rPr lang="en-US" dirty="0">
                <a:solidFill>
                  <a:schemeClr val="accent1">
                    <a:lumMod val="60000"/>
                    <a:lumOff val="40000"/>
                  </a:schemeClr>
                </a:solidFill>
              </a:rPr>
              <a:t>A1</a:t>
            </a:r>
          </a:p>
        </p:txBody>
      </p:sp>
      <p:sp>
        <p:nvSpPr>
          <p:cNvPr id="10" name="TextBox 9">
            <a:extLst>
              <a:ext uri="{FF2B5EF4-FFF2-40B4-BE49-F238E27FC236}">
                <a16:creationId xmlns:a16="http://schemas.microsoft.com/office/drawing/2014/main" id="{8570AFB1-5109-4009-A06D-9921C82AE985}"/>
              </a:ext>
            </a:extLst>
          </p:cNvPr>
          <p:cNvSpPr txBox="1"/>
          <p:nvPr/>
        </p:nvSpPr>
        <p:spPr>
          <a:xfrm>
            <a:off x="10276202" y="4030388"/>
            <a:ext cx="631195" cy="369332"/>
          </a:xfrm>
          <a:prstGeom prst="rect">
            <a:avLst/>
          </a:prstGeom>
          <a:noFill/>
        </p:spPr>
        <p:txBody>
          <a:bodyPr wrap="square" rtlCol="0">
            <a:spAutoFit/>
          </a:bodyPr>
          <a:lstStyle/>
          <a:p>
            <a:r>
              <a:rPr lang="en-US" dirty="0">
                <a:solidFill>
                  <a:schemeClr val="accent4">
                    <a:lumMod val="60000"/>
                    <a:lumOff val="40000"/>
                  </a:schemeClr>
                </a:solidFill>
              </a:rPr>
              <a:t>A2</a:t>
            </a:r>
          </a:p>
        </p:txBody>
      </p:sp>
      <p:sp>
        <p:nvSpPr>
          <p:cNvPr id="11" name="TextBox 10">
            <a:extLst>
              <a:ext uri="{FF2B5EF4-FFF2-40B4-BE49-F238E27FC236}">
                <a16:creationId xmlns:a16="http://schemas.microsoft.com/office/drawing/2014/main" id="{8505BD44-0F00-4E44-A4E7-2475E5DD0CE1}"/>
              </a:ext>
            </a:extLst>
          </p:cNvPr>
          <p:cNvSpPr txBox="1"/>
          <p:nvPr/>
        </p:nvSpPr>
        <p:spPr>
          <a:xfrm>
            <a:off x="6887133" y="4030388"/>
            <a:ext cx="676834" cy="369332"/>
          </a:xfrm>
          <a:prstGeom prst="rect">
            <a:avLst/>
          </a:prstGeom>
          <a:noFill/>
        </p:spPr>
        <p:txBody>
          <a:bodyPr wrap="square" rtlCol="0">
            <a:spAutoFit/>
          </a:bodyPr>
          <a:lstStyle/>
          <a:p>
            <a:r>
              <a:rPr lang="en-US" dirty="0">
                <a:solidFill>
                  <a:schemeClr val="accent6">
                    <a:lumMod val="60000"/>
                    <a:lumOff val="40000"/>
                  </a:schemeClr>
                </a:solidFill>
              </a:rPr>
              <a:t>A3</a:t>
            </a:r>
          </a:p>
        </p:txBody>
      </p:sp>
    </p:spTree>
    <p:extLst>
      <p:ext uri="{BB962C8B-B14F-4D97-AF65-F5344CB8AC3E}">
        <p14:creationId xmlns:p14="http://schemas.microsoft.com/office/powerpoint/2010/main" val="2409473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AE0A7-23E8-44FF-A4AB-D37820B735B4}"/>
              </a:ext>
            </a:extLst>
          </p:cNvPr>
          <p:cNvPicPr>
            <a:picLocks noChangeAspect="1"/>
          </p:cNvPicPr>
          <p:nvPr/>
        </p:nvPicPr>
        <p:blipFill>
          <a:blip r:embed="rId2"/>
          <a:stretch>
            <a:fillRect/>
          </a:stretch>
        </p:blipFill>
        <p:spPr>
          <a:xfrm>
            <a:off x="881885" y="2743200"/>
            <a:ext cx="10428230" cy="2026970"/>
          </a:xfrm>
          <a:prstGeom prst="rect">
            <a:avLst/>
          </a:prstGeom>
        </p:spPr>
      </p:pic>
      <p:sp>
        <p:nvSpPr>
          <p:cNvPr id="6" name="Rectangle 5">
            <a:extLst>
              <a:ext uri="{FF2B5EF4-FFF2-40B4-BE49-F238E27FC236}">
                <a16:creationId xmlns:a16="http://schemas.microsoft.com/office/drawing/2014/main" id="{7B220115-7BD7-42BE-BED3-2ED2CF0A1112}"/>
              </a:ext>
            </a:extLst>
          </p:cNvPr>
          <p:cNvSpPr/>
          <p:nvPr/>
        </p:nvSpPr>
        <p:spPr>
          <a:xfrm>
            <a:off x="1371600" y="2590800"/>
            <a:ext cx="4191000" cy="2819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4DC975C-76F7-4A5D-BA47-5F933A48EE78}"/>
              </a:ext>
            </a:extLst>
          </p:cNvPr>
          <p:cNvSpPr>
            <a:spLocks noGrp="1"/>
          </p:cNvSpPr>
          <p:nvPr>
            <p:ph type="title"/>
          </p:nvPr>
        </p:nvSpPr>
        <p:spPr/>
        <p:txBody>
          <a:bodyPr/>
          <a:lstStyle/>
          <a:p>
            <a:r>
              <a:rPr lang="en-US" sz="3600" dirty="0">
                <a:solidFill>
                  <a:schemeClr val="bg1"/>
                </a:solidFill>
              </a:rPr>
              <a:t>Research Methodology PP1</a:t>
            </a:r>
            <a:endParaRPr lang="en-US" dirty="0"/>
          </a:p>
        </p:txBody>
      </p:sp>
    </p:spTree>
    <p:extLst>
      <p:ext uri="{BB962C8B-B14F-4D97-AF65-F5344CB8AC3E}">
        <p14:creationId xmlns:p14="http://schemas.microsoft.com/office/powerpoint/2010/main" val="2311223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D3F3-BC69-419B-948D-2E01E8419562}"/>
              </a:ext>
            </a:extLst>
          </p:cNvPr>
          <p:cNvSpPr>
            <a:spLocks noGrp="1"/>
          </p:cNvSpPr>
          <p:nvPr>
            <p:ph type="title"/>
          </p:nvPr>
        </p:nvSpPr>
        <p:spPr/>
        <p:txBody>
          <a:bodyPr/>
          <a:lstStyle/>
          <a:p>
            <a:r>
              <a:rPr lang="en-US" sz="3600" dirty="0">
                <a:solidFill>
                  <a:schemeClr val="bg1"/>
                </a:solidFill>
              </a:rPr>
              <a:t>Research Methodology PP2</a:t>
            </a:r>
            <a:endParaRPr lang="en-US" dirty="0"/>
          </a:p>
        </p:txBody>
      </p:sp>
      <p:sp>
        <p:nvSpPr>
          <p:cNvPr id="5" name="TextBox 4">
            <a:extLst>
              <a:ext uri="{FF2B5EF4-FFF2-40B4-BE49-F238E27FC236}">
                <a16:creationId xmlns:a16="http://schemas.microsoft.com/office/drawing/2014/main" id="{5C335E9B-8CDD-46F3-BBBA-913893AC0349}"/>
              </a:ext>
            </a:extLst>
          </p:cNvPr>
          <p:cNvSpPr txBox="1"/>
          <p:nvPr/>
        </p:nvSpPr>
        <p:spPr>
          <a:xfrm>
            <a:off x="1126880" y="5884332"/>
            <a:ext cx="9701061" cy="276999"/>
          </a:xfrm>
          <a:prstGeom prst="rect">
            <a:avLst/>
          </a:prstGeom>
          <a:noFill/>
        </p:spPr>
        <p:txBody>
          <a:bodyPr wrap="square" rtlCol="0">
            <a:spAutoFit/>
          </a:bodyPr>
          <a:lstStyle/>
          <a:p>
            <a:r>
              <a:rPr lang="en-US" sz="1200" dirty="0"/>
              <a:t>A1 - Topic Modeling and Topic Aspect Mapping  ,  A2 - Aspect Specific Sentiment Analysis  ,  A3 - Finding Aspect on Sentiments </a:t>
            </a:r>
          </a:p>
        </p:txBody>
      </p:sp>
      <p:grpSp>
        <p:nvGrpSpPr>
          <p:cNvPr id="12" name="Group 11">
            <a:extLst>
              <a:ext uri="{FF2B5EF4-FFF2-40B4-BE49-F238E27FC236}">
                <a16:creationId xmlns:a16="http://schemas.microsoft.com/office/drawing/2014/main" id="{49939EA1-C188-42D8-A838-6C68CC4B7D95}"/>
              </a:ext>
            </a:extLst>
          </p:cNvPr>
          <p:cNvGrpSpPr/>
          <p:nvPr/>
        </p:nvGrpSpPr>
        <p:grpSpPr>
          <a:xfrm>
            <a:off x="2362200" y="2600578"/>
            <a:ext cx="7554167" cy="3200394"/>
            <a:chOff x="1600200" y="2469022"/>
            <a:chExt cx="9307197" cy="3207858"/>
          </a:xfrm>
        </p:grpSpPr>
        <p:pic>
          <p:nvPicPr>
            <p:cNvPr id="4" name="Picture 3">
              <a:extLst>
                <a:ext uri="{FF2B5EF4-FFF2-40B4-BE49-F238E27FC236}">
                  <a16:creationId xmlns:a16="http://schemas.microsoft.com/office/drawing/2014/main" id="{6F420128-C522-4618-90D7-6EF8B6B3882C}"/>
                </a:ext>
              </a:extLst>
            </p:cNvPr>
            <p:cNvPicPr/>
            <p:nvPr/>
          </p:nvPicPr>
          <p:blipFill rotWithShape="1">
            <a:blip r:embed="rId2">
              <a:extLst>
                <a:ext uri="{28A0092B-C50C-407E-A947-70E740481C1C}">
                  <a14:useLocalDpi xmlns:a14="http://schemas.microsoft.com/office/drawing/2010/main" val="0"/>
                </a:ext>
              </a:extLst>
            </a:blip>
            <a:srcRect l="3779" t="7344" r="3041" b="10291"/>
            <a:stretch/>
          </p:blipFill>
          <p:spPr bwMode="auto">
            <a:xfrm>
              <a:off x="1600200" y="2469022"/>
              <a:ext cx="8610599" cy="3207858"/>
            </a:xfrm>
            <a:prstGeom prst="rect">
              <a:avLst/>
            </a:prstGeom>
            <a:noFill/>
            <a:ln>
              <a:noFill/>
            </a:ln>
          </p:spPr>
        </p:pic>
        <p:grpSp>
          <p:nvGrpSpPr>
            <p:cNvPr id="3" name="Group 2">
              <a:extLst>
                <a:ext uri="{FF2B5EF4-FFF2-40B4-BE49-F238E27FC236}">
                  <a16:creationId xmlns:a16="http://schemas.microsoft.com/office/drawing/2014/main" id="{D7B81C7D-BD35-459B-9F5C-5F67F2A12A32}"/>
                </a:ext>
              </a:extLst>
            </p:cNvPr>
            <p:cNvGrpSpPr/>
            <p:nvPr/>
          </p:nvGrpSpPr>
          <p:grpSpPr>
            <a:xfrm>
              <a:off x="3674105" y="2541494"/>
              <a:ext cx="7233292" cy="2759999"/>
              <a:chOff x="3674105" y="2541494"/>
              <a:chExt cx="7233292" cy="2759999"/>
            </a:xfrm>
          </p:grpSpPr>
          <p:sp>
            <p:nvSpPr>
              <p:cNvPr id="6" name="Rectangle 5">
                <a:extLst>
                  <a:ext uri="{FF2B5EF4-FFF2-40B4-BE49-F238E27FC236}">
                    <a16:creationId xmlns:a16="http://schemas.microsoft.com/office/drawing/2014/main" id="{3D8419D0-3C90-460A-A2F7-1BE0CC62639B}"/>
                  </a:ext>
                </a:extLst>
              </p:cNvPr>
              <p:cNvSpPr/>
              <p:nvPr/>
            </p:nvSpPr>
            <p:spPr>
              <a:xfrm>
                <a:off x="3674105" y="2541494"/>
                <a:ext cx="6384295" cy="1192306"/>
              </a:xfrm>
              <a:prstGeom prst="rect">
                <a:avLst/>
              </a:prstGeom>
              <a:noFill/>
              <a:ln w="38100">
                <a:solidFill>
                  <a:schemeClr val="accent1">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1325DC-2D97-43CF-95F8-40E6994D17C8}"/>
                  </a:ext>
                </a:extLst>
              </p:cNvPr>
              <p:cNvSpPr/>
              <p:nvPr/>
            </p:nvSpPr>
            <p:spPr>
              <a:xfrm>
                <a:off x="7436221" y="4109187"/>
                <a:ext cx="2832847" cy="1192306"/>
              </a:xfrm>
              <a:prstGeom prst="rect">
                <a:avLst/>
              </a:prstGeom>
              <a:noFill/>
              <a:ln w="38100">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62D9C7-F938-480D-9EF5-B2B8BB6185C6}"/>
                  </a:ext>
                </a:extLst>
              </p:cNvPr>
              <p:cNvSpPr/>
              <p:nvPr/>
            </p:nvSpPr>
            <p:spPr>
              <a:xfrm>
                <a:off x="4648200" y="4109187"/>
                <a:ext cx="2238933" cy="1192306"/>
              </a:xfrm>
              <a:prstGeom prst="rect">
                <a:avLst/>
              </a:prstGeom>
              <a:noFill/>
              <a:ln w="38100">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111412-5840-4569-82CD-2C0B19BA0388}"/>
                  </a:ext>
                </a:extLst>
              </p:cNvPr>
              <p:cNvSpPr txBox="1"/>
              <p:nvPr/>
            </p:nvSpPr>
            <p:spPr>
              <a:xfrm>
                <a:off x="10197352" y="2564147"/>
                <a:ext cx="546849" cy="348094"/>
              </a:xfrm>
              <a:prstGeom prst="rect">
                <a:avLst/>
              </a:prstGeom>
              <a:noFill/>
            </p:spPr>
            <p:txBody>
              <a:bodyPr wrap="square" rtlCol="0">
                <a:spAutoFit/>
              </a:bodyPr>
              <a:lstStyle/>
              <a:p>
                <a:r>
                  <a:rPr lang="en-US" sz="1200" dirty="0">
                    <a:solidFill>
                      <a:schemeClr val="accent1">
                        <a:lumMod val="60000"/>
                        <a:lumOff val="40000"/>
                      </a:schemeClr>
                    </a:solidFill>
                  </a:rPr>
                  <a:t>A1</a:t>
                </a:r>
                <a:endParaRPr lang="en-US" dirty="0">
                  <a:solidFill>
                    <a:schemeClr val="accent1">
                      <a:lumMod val="60000"/>
                      <a:lumOff val="40000"/>
                    </a:schemeClr>
                  </a:solidFill>
                </a:endParaRPr>
              </a:p>
            </p:txBody>
          </p:sp>
          <p:sp>
            <p:nvSpPr>
              <p:cNvPr id="10" name="TextBox 9">
                <a:extLst>
                  <a:ext uri="{FF2B5EF4-FFF2-40B4-BE49-F238E27FC236}">
                    <a16:creationId xmlns:a16="http://schemas.microsoft.com/office/drawing/2014/main" id="{8570AFB1-5109-4009-A06D-9921C82AE985}"/>
                  </a:ext>
                </a:extLst>
              </p:cNvPr>
              <p:cNvSpPr txBox="1"/>
              <p:nvPr/>
            </p:nvSpPr>
            <p:spPr>
              <a:xfrm>
                <a:off x="10276202" y="4030388"/>
                <a:ext cx="631195" cy="348094"/>
              </a:xfrm>
              <a:prstGeom prst="rect">
                <a:avLst/>
              </a:prstGeom>
              <a:noFill/>
            </p:spPr>
            <p:txBody>
              <a:bodyPr wrap="square" rtlCol="0">
                <a:spAutoFit/>
              </a:bodyPr>
              <a:lstStyle/>
              <a:p>
                <a:r>
                  <a:rPr lang="en-US" sz="1200" dirty="0">
                    <a:solidFill>
                      <a:schemeClr val="accent4">
                        <a:lumMod val="60000"/>
                        <a:lumOff val="40000"/>
                      </a:schemeClr>
                    </a:solidFill>
                  </a:rPr>
                  <a:t>A2</a:t>
                </a:r>
                <a:endParaRPr lang="en-US" dirty="0">
                  <a:solidFill>
                    <a:schemeClr val="accent4">
                      <a:lumMod val="60000"/>
                      <a:lumOff val="40000"/>
                    </a:schemeClr>
                  </a:solidFill>
                </a:endParaRPr>
              </a:p>
            </p:txBody>
          </p:sp>
          <p:sp>
            <p:nvSpPr>
              <p:cNvPr id="11" name="TextBox 10">
                <a:extLst>
                  <a:ext uri="{FF2B5EF4-FFF2-40B4-BE49-F238E27FC236}">
                    <a16:creationId xmlns:a16="http://schemas.microsoft.com/office/drawing/2014/main" id="{8505BD44-0F00-4E44-A4E7-2475E5DD0CE1}"/>
                  </a:ext>
                </a:extLst>
              </p:cNvPr>
              <p:cNvSpPr txBox="1"/>
              <p:nvPr/>
            </p:nvSpPr>
            <p:spPr>
              <a:xfrm>
                <a:off x="6887132" y="4030388"/>
                <a:ext cx="676834" cy="348094"/>
              </a:xfrm>
              <a:prstGeom prst="rect">
                <a:avLst/>
              </a:prstGeom>
              <a:noFill/>
            </p:spPr>
            <p:txBody>
              <a:bodyPr wrap="square" rtlCol="0">
                <a:spAutoFit/>
              </a:bodyPr>
              <a:lstStyle/>
              <a:p>
                <a:r>
                  <a:rPr lang="en-US" sz="1200" dirty="0">
                    <a:solidFill>
                      <a:schemeClr val="accent6">
                        <a:lumMod val="60000"/>
                        <a:lumOff val="40000"/>
                      </a:schemeClr>
                    </a:solidFill>
                  </a:rPr>
                  <a:t>A3</a:t>
                </a:r>
                <a:endParaRPr lang="en-US" dirty="0">
                  <a:solidFill>
                    <a:schemeClr val="accent6">
                      <a:lumMod val="60000"/>
                      <a:lumOff val="40000"/>
                    </a:schemeClr>
                  </a:solidFill>
                </a:endParaRPr>
              </a:p>
            </p:txBody>
          </p:sp>
        </p:grpSp>
      </p:grpSp>
      <p:cxnSp>
        <p:nvCxnSpPr>
          <p:cNvPr id="19" name="Straight Arrow Connector 18">
            <a:extLst>
              <a:ext uri="{FF2B5EF4-FFF2-40B4-BE49-F238E27FC236}">
                <a16:creationId xmlns:a16="http://schemas.microsoft.com/office/drawing/2014/main" id="{41234EF8-D564-4446-875F-DC2FB7ABAFEA}"/>
              </a:ext>
            </a:extLst>
          </p:cNvPr>
          <p:cNvCxnSpPr>
            <a:cxnSpLocks/>
          </p:cNvCxnSpPr>
          <p:nvPr/>
        </p:nvCxnSpPr>
        <p:spPr>
          <a:xfrm>
            <a:off x="8832603" y="3670432"/>
            <a:ext cx="6597" cy="56649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C2463E-EB0A-48AF-9B8D-9FA4917B7699}"/>
              </a:ext>
            </a:extLst>
          </p:cNvPr>
          <p:cNvCxnSpPr/>
          <p:nvPr/>
        </p:nvCxnSpPr>
        <p:spPr>
          <a:xfrm flipV="1">
            <a:off x="8657720" y="3821633"/>
            <a:ext cx="349765" cy="13654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E57C15-76AF-4991-A4C6-7AC6D519FE32}"/>
              </a:ext>
            </a:extLst>
          </p:cNvPr>
          <p:cNvCxnSpPr>
            <a:cxnSpLocks/>
          </p:cNvCxnSpPr>
          <p:nvPr/>
        </p:nvCxnSpPr>
        <p:spPr>
          <a:xfrm>
            <a:off x="6607556" y="4953000"/>
            <a:ext cx="595123"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D87A532-42B0-471B-82EE-48FBE1902711}"/>
              </a:ext>
            </a:extLst>
          </p:cNvPr>
          <p:cNvSpPr/>
          <p:nvPr/>
        </p:nvSpPr>
        <p:spPr>
          <a:xfrm>
            <a:off x="10249844" y="3795674"/>
            <a:ext cx="1568824" cy="551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Visualization</a:t>
            </a:r>
          </a:p>
        </p:txBody>
      </p:sp>
      <p:cxnSp>
        <p:nvCxnSpPr>
          <p:cNvPr id="47" name="Straight Arrow Connector 46">
            <a:extLst>
              <a:ext uri="{FF2B5EF4-FFF2-40B4-BE49-F238E27FC236}">
                <a16:creationId xmlns:a16="http://schemas.microsoft.com/office/drawing/2014/main" id="{48A6D59D-8367-4285-B361-DBF3F9E5053A}"/>
              </a:ext>
            </a:extLst>
          </p:cNvPr>
          <p:cNvCxnSpPr>
            <a:cxnSpLocks/>
          </p:cNvCxnSpPr>
          <p:nvPr/>
        </p:nvCxnSpPr>
        <p:spPr>
          <a:xfrm>
            <a:off x="8967977" y="3427664"/>
            <a:ext cx="1281867" cy="34515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125F23A-726A-4A34-A963-230D38D4BBA6}"/>
              </a:ext>
            </a:extLst>
          </p:cNvPr>
          <p:cNvCxnSpPr>
            <a:cxnSpLocks/>
          </p:cNvCxnSpPr>
          <p:nvPr/>
        </p:nvCxnSpPr>
        <p:spPr>
          <a:xfrm flipV="1">
            <a:off x="9144192" y="4430513"/>
            <a:ext cx="1102595" cy="244658"/>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9ACC0C3-8044-4C57-8292-E46EA0B7F747}"/>
              </a:ext>
            </a:extLst>
          </p:cNvPr>
          <p:cNvSpPr/>
          <p:nvPr/>
        </p:nvSpPr>
        <p:spPr>
          <a:xfrm>
            <a:off x="4572000" y="4038600"/>
            <a:ext cx="5355783" cy="1570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85B79FAD-0846-4864-B6F0-2785A72A9C77}"/>
              </a:ext>
            </a:extLst>
          </p:cNvPr>
          <p:cNvCxnSpPr>
            <a:cxnSpLocks/>
          </p:cNvCxnSpPr>
          <p:nvPr/>
        </p:nvCxnSpPr>
        <p:spPr>
          <a:xfrm flipV="1">
            <a:off x="3117335" y="4552842"/>
            <a:ext cx="1008999" cy="5631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E781F6-A61E-4BDA-8C07-1A47A3D42C93}"/>
              </a:ext>
            </a:extLst>
          </p:cNvPr>
          <p:cNvCxnSpPr>
            <a:cxnSpLocks/>
          </p:cNvCxnSpPr>
          <p:nvPr/>
        </p:nvCxnSpPr>
        <p:spPr>
          <a:xfrm>
            <a:off x="4657377" y="3670432"/>
            <a:ext cx="524223" cy="67717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8275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BABCBF-93B5-4E5B-AFCB-98198E7FAB24}"/>
              </a:ext>
            </a:extLst>
          </p:cNvPr>
          <p:cNvPicPr>
            <a:picLocks noChangeAspect="1"/>
          </p:cNvPicPr>
          <p:nvPr/>
        </p:nvPicPr>
        <p:blipFill>
          <a:blip r:embed="rId2"/>
          <a:stretch>
            <a:fillRect/>
          </a:stretch>
        </p:blipFill>
        <p:spPr>
          <a:xfrm>
            <a:off x="2514600" y="457200"/>
            <a:ext cx="7162800" cy="5848859"/>
          </a:xfrm>
          <a:prstGeom prst="rect">
            <a:avLst/>
          </a:prstGeom>
        </p:spPr>
      </p:pic>
    </p:spTree>
    <p:extLst>
      <p:ext uri="{BB962C8B-B14F-4D97-AF65-F5344CB8AC3E}">
        <p14:creationId xmlns:p14="http://schemas.microsoft.com/office/powerpoint/2010/main" val="29546781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FEC0-EF34-41D3-8E7B-6822CD15D4DE}"/>
              </a:ext>
            </a:extLst>
          </p:cNvPr>
          <p:cNvSpPr>
            <a:spLocks noGrp="1"/>
          </p:cNvSpPr>
          <p:nvPr>
            <p:ph type="title"/>
          </p:nvPr>
        </p:nvSpPr>
        <p:spPr/>
        <p:txBody>
          <a:bodyPr/>
          <a:lstStyle/>
          <a:p>
            <a:r>
              <a:rPr lang="en-US" dirty="0">
                <a:solidFill>
                  <a:schemeClr val="bg1"/>
                </a:solidFill>
              </a:rPr>
              <a:t>Preprocessing pp1</a:t>
            </a:r>
            <a:endParaRPr lang="en-US" dirty="0"/>
          </a:p>
        </p:txBody>
      </p:sp>
      <p:pic>
        <p:nvPicPr>
          <p:cNvPr id="4" name="Picture 3">
            <a:extLst>
              <a:ext uri="{FF2B5EF4-FFF2-40B4-BE49-F238E27FC236}">
                <a16:creationId xmlns:a16="http://schemas.microsoft.com/office/drawing/2014/main" id="{891FFE17-94DB-44B1-A753-8739277ED77C}"/>
              </a:ext>
            </a:extLst>
          </p:cNvPr>
          <p:cNvPicPr>
            <a:picLocks noChangeAspect="1"/>
          </p:cNvPicPr>
          <p:nvPr/>
        </p:nvPicPr>
        <p:blipFill rotWithShape="1">
          <a:blip r:embed="rId2"/>
          <a:srcRect l="17646" r="51125" b="52338"/>
          <a:stretch/>
        </p:blipFill>
        <p:spPr>
          <a:xfrm>
            <a:off x="1355692" y="3494131"/>
            <a:ext cx="2985247" cy="1714363"/>
          </a:xfrm>
          <a:prstGeom prst="rect">
            <a:avLst/>
          </a:prstGeom>
        </p:spPr>
      </p:pic>
      <p:sp>
        <p:nvSpPr>
          <p:cNvPr id="5" name="Rectangle 4">
            <a:extLst>
              <a:ext uri="{FF2B5EF4-FFF2-40B4-BE49-F238E27FC236}">
                <a16:creationId xmlns:a16="http://schemas.microsoft.com/office/drawing/2014/main" id="{91FD0631-675E-4D29-B98E-103A591A0749}"/>
              </a:ext>
            </a:extLst>
          </p:cNvPr>
          <p:cNvSpPr/>
          <p:nvPr/>
        </p:nvSpPr>
        <p:spPr>
          <a:xfrm>
            <a:off x="1140538" y="3048000"/>
            <a:ext cx="3379695" cy="2492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3C7D88-1525-472E-88FF-D12E37675CDE}"/>
              </a:ext>
            </a:extLst>
          </p:cNvPr>
          <p:cNvSpPr txBox="1"/>
          <p:nvPr/>
        </p:nvSpPr>
        <p:spPr>
          <a:xfrm>
            <a:off x="5298137" y="3271757"/>
            <a:ext cx="3182473" cy="2585323"/>
          </a:xfrm>
          <a:prstGeom prst="rect">
            <a:avLst/>
          </a:prstGeom>
          <a:noFill/>
        </p:spPr>
        <p:txBody>
          <a:bodyPr wrap="square">
            <a:spAutoFit/>
          </a:bodyPr>
          <a:lstStyle/>
          <a:p>
            <a:r>
              <a:rPr lang="en-US" b="1" dirty="0"/>
              <a:t>Must Do:</a:t>
            </a:r>
          </a:p>
          <a:p>
            <a:endParaRPr lang="en-US" dirty="0"/>
          </a:p>
          <a:p>
            <a:pPr marL="285750" indent="-285750">
              <a:buFont typeface="Wingdings" panose="05000000000000000000" pitchFamily="2" charset="2"/>
              <a:buChar char="§"/>
            </a:pPr>
            <a:r>
              <a:rPr lang="en-US" dirty="0"/>
              <a:t>Noise removal</a:t>
            </a:r>
          </a:p>
          <a:p>
            <a:pPr marL="285750" indent="-285750">
              <a:buFont typeface="Wingdings" panose="05000000000000000000" pitchFamily="2" charset="2"/>
              <a:buChar char="§"/>
            </a:pPr>
            <a:r>
              <a:rPr lang="en-US" dirty="0"/>
              <a:t>Lowercasing</a:t>
            </a:r>
          </a:p>
          <a:p>
            <a:endParaRPr lang="en-US" dirty="0"/>
          </a:p>
          <a:p>
            <a:r>
              <a:rPr lang="en-US" b="1" dirty="0"/>
              <a:t>Should Do:</a:t>
            </a:r>
          </a:p>
          <a:p>
            <a:endParaRPr lang="en-US" dirty="0"/>
          </a:p>
          <a:p>
            <a:pPr marL="285750" indent="-285750">
              <a:buFont typeface="Wingdings" panose="05000000000000000000" pitchFamily="2" charset="2"/>
              <a:buChar char="§"/>
            </a:pPr>
            <a:r>
              <a:rPr lang="en-US" dirty="0"/>
              <a:t>Simple normalization</a:t>
            </a:r>
          </a:p>
          <a:p>
            <a:endParaRPr lang="en-US" dirty="0"/>
          </a:p>
        </p:txBody>
      </p:sp>
      <p:sp>
        <p:nvSpPr>
          <p:cNvPr id="7" name="TextBox 6">
            <a:extLst>
              <a:ext uri="{FF2B5EF4-FFF2-40B4-BE49-F238E27FC236}">
                <a16:creationId xmlns:a16="http://schemas.microsoft.com/office/drawing/2014/main" id="{6D436816-31D2-4803-85E5-2B4B600F5568}"/>
              </a:ext>
            </a:extLst>
          </p:cNvPr>
          <p:cNvSpPr txBox="1"/>
          <p:nvPr/>
        </p:nvSpPr>
        <p:spPr>
          <a:xfrm>
            <a:off x="8480610" y="3174284"/>
            <a:ext cx="3708215" cy="1754326"/>
          </a:xfrm>
          <a:prstGeom prst="rect">
            <a:avLst/>
          </a:prstGeom>
          <a:noFill/>
        </p:spPr>
        <p:txBody>
          <a:bodyPr wrap="square">
            <a:spAutoFit/>
          </a:bodyPr>
          <a:lstStyle/>
          <a:p>
            <a:r>
              <a:rPr lang="en-US" b="1" dirty="0"/>
              <a:t>Task Dependent:</a:t>
            </a:r>
          </a:p>
          <a:p>
            <a:endParaRPr lang="en-US" dirty="0"/>
          </a:p>
          <a:p>
            <a:pPr marL="285750" indent="-285750">
              <a:buFont typeface="Wingdings" panose="05000000000000000000" pitchFamily="2" charset="2"/>
              <a:buChar char="§"/>
            </a:pPr>
            <a:r>
              <a:rPr lang="en-US" dirty="0"/>
              <a:t>Stop-word removal</a:t>
            </a:r>
          </a:p>
          <a:p>
            <a:pPr marL="285750" indent="-285750">
              <a:buFont typeface="Wingdings" panose="05000000000000000000" pitchFamily="2" charset="2"/>
              <a:buChar char="§"/>
            </a:pPr>
            <a:r>
              <a:rPr lang="en-US" dirty="0"/>
              <a:t>Advanced normalization </a:t>
            </a:r>
          </a:p>
          <a:p>
            <a:pPr marL="285750" indent="-285750">
              <a:buFont typeface="Wingdings" panose="05000000000000000000" pitchFamily="2" charset="2"/>
              <a:buChar char="§"/>
            </a:pPr>
            <a:r>
              <a:rPr lang="en-US" dirty="0"/>
              <a:t>Stemming / lemmatization </a:t>
            </a:r>
          </a:p>
          <a:p>
            <a:pPr marL="285750" indent="-285750">
              <a:buFont typeface="Wingdings" panose="05000000000000000000" pitchFamily="2" charset="2"/>
              <a:buChar char="§"/>
            </a:pPr>
            <a:r>
              <a:rPr lang="en-US" dirty="0"/>
              <a:t>Text enrichment /augmentation</a:t>
            </a:r>
          </a:p>
        </p:txBody>
      </p:sp>
    </p:spTree>
    <p:extLst>
      <p:ext uri="{BB962C8B-B14F-4D97-AF65-F5344CB8AC3E}">
        <p14:creationId xmlns:p14="http://schemas.microsoft.com/office/powerpoint/2010/main" val="24792556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6772F-A64F-4C7E-854D-CBD6FFD468C7}"/>
              </a:ext>
            </a:extLst>
          </p:cNvPr>
          <p:cNvSpPr>
            <a:spLocks noGrp="1"/>
          </p:cNvSpPr>
          <p:nvPr>
            <p:ph type="title"/>
          </p:nvPr>
        </p:nvSpPr>
        <p:spPr/>
        <p:txBody>
          <a:bodyPr/>
          <a:lstStyle/>
          <a:p>
            <a:r>
              <a:rPr lang="en-US" dirty="0"/>
              <a:t>data preprocessing framework</a:t>
            </a:r>
          </a:p>
        </p:txBody>
      </p:sp>
      <p:pic>
        <p:nvPicPr>
          <p:cNvPr id="5" name="Picture 4">
            <a:extLst>
              <a:ext uri="{FF2B5EF4-FFF2-40B4-BE49-F238E27FC236}">
                <a16:creationId xmlns:a16="http://schemas.microsoft.com/office/drawing/2014/main" id="{A521FC29-9CE0-4D44-B4E0-6EB492EC35A8}"/>
              </a:ext>
            </a:extLst>
          </p:cNvPr>
          <p:cNvPicPr>
            <a:picLocks noChangeAspect="1"/>
          </p:cNvPicPr>
          <p:nvPr/>
        </p:nvPicPr>
        <p:blipFill>
          <a:blip r:embed="rId2"/>
          <a:stretch>
            <a:fillRect/>
          </a:stretch>
        </p:blipFill>
        <p:spPr>
          <a:xfrm>
            <a:off x="849446" y="2362200"/>
            <a:ext cx="5246554" cy="3692368"/>
          </a:xfrm>
          <a:prstGeom prst="rect">
            <a:avLst/>
          </a:prstGeom>
        </p:spPr>
      </p:pic>
      <p:pic>
        <p:nvPicPr>
          <p:cNvPr id="7" name="Picture 6">
            <a:extLst>
              <a:ext uri="{FF2B5EF4-FFF2-40B4-BE49-F238E27FC236}">
                <a16:creationId xmlns:a16="http://schemas.microsoft.com/office/drawing/2014/main" id="{B3DBC641-7F2F-4BCF-9875-AFB32C4326D7}"/>
              </a:ext>
            </a:extLst>
          </p:cNvPr>
          <p:cNvPicPr>
            <a:picLocks noChangeAspect="1"/>
          </p:cNvPicPr>
          <p:nvPr/>
        </p:nvPicPr>
        <p:blipFill>
          <a:blip r:embed="rId3"/>
          <a:stretch>
            <a:fillRect/>
          </a:stretch>
        </p:blipFill>
        <p:spPr>
          <a:xfrm>
            <a:off x="6248400" y="2895600"/>
            <a:ext cx="5601185" cy="2370025"/>
          </a:xfrm>
          <a:prstGeom prst="rect">
            <a:avLst/>
          </a:prstGeom>
        </p:spPr>
      </p:pic>
    </p:spTree>
    <p:extLst>
      <p:ext uri="{BB962C8B-B14F-4D97-AF65-F5344CB8AC3E}">
        <p14:creationId xmlns:p14="http://schemas.microsoft.com/office/powerpoint/2010/main" val="323152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Project Description</a:t>
            </a:r>
          </a:p>
        </p:txBody>
      </p:sp>
      <p:sp>
        <p:nvSpPr>
          <p:cNvPr id="3" name="Content Placeholder 2"/>
          <p:cNvSpPr>
            <a:spLocks noGrp="1"/>
          </p:cNvSpPr>
          <p:nvPr>
            <p:ph idx="1"/>
          </p:nvPr>
        </p:nvSpPr>
        <p:spPr>
          <a:xfrm>
            <a:off x="1066800" y="2286000"/>
            <a:ext cx="8849567" cy="3733800"/>
          </a:xfrm>
        </p:spPr>
        <p:txBody>
          <a:bodyPr>
            <a:normAutofit/>
          </a:bodyPr>
          <a:lstStyle/>
          <a:p>
            <a:r>
              <a:rPr lang="en-US" sz="2200" b="1" dirty="0" smtClean="0"/>
              <a:t>System Diagram</a:t>
            </a:r>
            <a:endParaRPr lang="en-US" sz="2200"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83" t="1667" r="801" b="1667"/>
          <a:stretch/>
        </p:blipFill>
        <p:spPr>
          <a:xfrm>
            <a:off x="2362200" y="2733675"/>
            <a:ext cx="7070831" cy="3505198"/>
          </a:xfrm>
          <a:prstGeom prst="rect">
            <a:avLst/>
          </a:prstGeom>
        </p:spPr>
      </p:pic>
    </p:spTree>
    <p:extLst>
      <p:ext uri="{BB962C8B-B14F-4D97-AF65-F5344CB8AC3E}">
        <p14:creationId xmlns:p14="http://schemas.microsoft.com/office/powerpoint/2010/main" val="27031799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7384-C7FA-463A-9216-0ECE76C67455}"/>
              </a:ext>
            </a:extLst>
          </p:cNvPr>
          <p:cNvSpPr>
            <a:spLocks noGrp="1"/>
          </p:cNvSpPr>
          <p:nvPr>
            <p:ph type="title"/>
          </p:nvPr>
        </p:nvSpPr>
        <p:spPr/>
        <p:txBody>
          <a:bodyPr/>
          <a:lstStyle/>
          <a:p>
            <a:r>
              <a:rPr lang="en-US" dirty="0">
                <a:solidFill>
                  <a:schemeClr val="bg1"/>
                </a:solidFill>
              </a:rPr>
              <a:t>Normalization - standard</a:t>
            </a:r>
            <a:endParaRPr lang="en-US" dirty="0"/>
          </a:p>
        </p:txBody>
      </p:sp>
      <p:pic>
        <p:nvPicPr>
          <p:cNvPr id="7" name="Picture 6">
            <a:extLst>
              <a:ext uri="{FF2B5EF4-FFF2-40B4-BE49-F238E27FC236}">
                <a16:creationId xmlns:a16="http://schemas.microsoft.com/office/drawing/2014/main" id="{56962D9E-D4B2-4CFD-8D8C-2AA2FD78068B}"/>
              </a:ext>
            </a:extLst>
          </p:cNvPr>
          <p:cNvPicPr>
            <a:picLocks noChangeAspect="1"/>
          </p:cNvPicPr>
          <p:nvPr/>
        </p:nvPicPr>
        <p:blipFill rotWithShape="1">
          <a:blip r:embed="rId2"/>
          <a:srcRect t="51139"/>
          <a:stretch/>
        </p:blipFill>
        <p:spPr>
          <a:xfrm>
            <a:off x="6781800" y="2877748"/>
            <a:ext cx="3733800" cy="2895879"/>
          </a:xfrm>
          <a:prstGeom prst="rect">
            <a:avLst/>
          </a:prstGeom>
        </p:spPr>
      </p:pic>
      <p:pic>
        <p:nvPicPr>
          <p:cNvPr id="8" name="Picture 7">
            <a:extLst>
              <a:ext uri="{FF2B5EF4-FFF2-40B4-BE49-F238E27FC236}">
                <a16:creationId xmlns:a16="http://schemas.microsoft.com/office/drawing/2014/main" id="{8113A6E8-D0ED-442E-9AC6-531E0F914DAB}"/>
              </a:ext>
            </a:extLst>
          </p:cNvPr>
          <p:cNvPicPr>
            <a:picLocks noChangeAspect="1"/>
          </p:cNvPicPr>
          <p:nvPr/>
        </p:nvPicPr>
        <p:blipFill rotWithShape="1">
          <a:blip r:embed="rId2"/>
          <a:srcRect b="48861"/>
          <a:stretch/>
        </p:blipFill>
        <p:spPr>
          <a:xfrm>
            <a:off x="2088809" y="2504969"/>
            <a:ext cx="4026646" cy="3268658"/>
          </a:xfrm>
          <a:prstGeom prst="rect">
            <a:avLst/>
          </a:prstGeom>
        </p:spPr>
      </p:pic>
    </p:spTree>
    <p:extLst>
      <p:ext uri="{BB962C8B-B14F-4D97-AF65-F5344CB8AC3E}">
        <p14:creationId xmlns:p14="http://schemas.microsoft.com/office/powerpoint/2010/main" val="2516877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C9E9D4-1E1B-4669-9963-AFCAFB43E2A2}"/>
              </a:ext>
            </a:extLst>
          </p:cNvPr>
          <p:cNvPicPr>
            <a:picLocks noChangeAspect="1"/>
          </p:cNvPicPr>
          <p:nvPr/>
        </p:nvPicPr>
        <p:blipFill>
          <a:blip r:embed="rId2"/>
          <a:stretch>
            <a:fillRect/>
          </a:stretch>
        </p:blipFill>
        <p:spPr>
          <a:xfrm>
            <a:off x="3048000" y="2286000"/>
            <a:ext cx="6248400" cy="3848160"/>
          </a:xfrm>
          <a:prstGeom prst="rect">
            <a:avLst/>
          </a:prstGeom>
        </p:spPr>
      </p:pic>
      <p:sp>
        <p:nvSpPr>
          <p:cNvPr id="6" name="Title 1">
            <a:extLst>
              <a:ext uri="{FF2B5EF4-FFF2-40B4-BE49-F238E27FC236}">
                <a16:creationId xmlns:a16="http://schemas.microsoft.com/office/drawing/2014/main" id="{4A660A6D-055A-4FD4-AA2B-74CE29A57256}"/>
              </a:ext>
            </a:extLst>
          </p:cNvPr>
          <p:cNvSpPr>
            <a:spLocks noGrp="1"/>
          </p:cNvSpPr>
          <p:nvPr>
            <p:ph type="title"/>
          </p:nvPr>
        </p:nvSpPr>
        <p:spPr/>
        <p:txBody>
          <a:bodyPr/>
          <a:lstStyle/>
          <a:p>
            <a:r>
              <a:rPr lang="en-US" dirty="0">
                <a:solidFill>
                  <a:schemeClr val="bg1"/>
                </a:solidFill>
              </a:rPr>
              <a:t>Validation process</a:t>
            </a:r>
            <a:endParaRPr lang="en-US" dirty="0"/>
          </a:p>
        </p:txBody>
      </p:sp>
    </p:spTree>
    <p:extLst>
      <p:ext uri="{BB962C8B-B14F-4D97-AF65-F5344CB8AC3E}">
        <p14:creationId xmlns:p14="http://schemas.microsoft.com/office/powerpoint/2010/main" val="1864032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3112-6309-48EE-93AD-AED975963593}"/>
              </a:ext>
            </a:extLst>
          </p:cNvPr>
          <p:cNvSpPr>
            <a:spLocks noGrp="1"/>
          </p:cNvSpPr>
          <p:nvPr>
            <p:ph type="title"/>
          </p:nvPr>
        </p:nvSpPr>
        <p:spPr/>
        <p:txBody>
          <a:bodyPr/>
          <a:lstStyle/>
          <a:p>
            <a:r>
              <a:rPr lang="en-US" dirty="0">
                <a:solidFill>
                  <a:schemeClr val="bg1"/>
                </a:solidFill>
              </a:rPr>
              <a:t>Exploratory Analysis</a:t>
            </a:r>
            <a:endParaRPr lang="en-US" dirty="0"/>
          </a:p>
        </p:txBody>
      </p:sp>
      <p:sp>
        <p:nvSpPr>
          <p:cNvPr id="5" name="TextBox 4">
            <a:extLst>
              <a:ext uri="{FF2B5EF4-FFF2-40B4-BE49-F238E27FC236}">
                <a16:creationId xmlns:a16="http://schemas.microsoft.com/office/drawing/2014/main" id="{5072F9E6-52AE-4B69-945B-E9BD9AD20279}"/>
              </a:ext>
            </a:extLst>
          </p:cNvPr>
          <p:cNvSpPr txBox="1"/>
          <p:nvPr/>
        </p:nvSpPr>
        <p:spPr>
          <a:xfrm>
            <a:off x="609600" y="3200400"/>
            <a:ext cx="5755340" cy="2031325"/>
          </a:xfrm>
          <a:prstGeom prst="rect">
            <a:avLst/>
          </a:prstGeom>
          <a:noFill/>
        </p:spPr>
        <p:txBody>
          <a:bodyPr wrap="square">
            <a:spAutoFit/>
          </a:bodyPr>
          <a:lstStyle/>
          <a:p>
            <a:r>
              <a:rPr lang="en-US" dirty="0"/>
              <a:t>To verify whether the preprocessing, we’ll make a simple word cloud using the word cloud package to get a visual representation of most common words. It is key to understanding the data and ensuring we are on the right track, and if any more preprocessing is necessary before training the model.</a:t>
            </a:r>
          </a:p>
        </p:txBody>
      </p:sp>
      <p:pic>
        <p:nvPicPr>
          <p:cNvPr id="9" name="Picture 8">
            <a:extLst>
              <a:ext uri="{FF2B5EF4-FFF2-40B4-BE49-F238E27FC236}">
                <a16:creationId xmlns:a16="http://schemas.microsoft.com/office/drawing/2014/main" id="{B2A57E93-FCB9-4797-B71D-8AB82054724D}"/>
              </a:ext>
            </a:extLst>
          </p:cNvPr>
          <p:cNvPicPr>
            <a:picLocks noChangeAspect="1"/>
          </p:cNvPicPr>
          <p:nvPr/>
        </p:nvPicPr>
        <p:blipFill>
          <a:blip r:embed="rId2"/>
          <a:stretch>
            <a:fillRect/>
          </a:stretch>
        </p:blipFill>
        <p:spPr>
          <a:xfrm>
            <a:off x="6553200" y="2514600"/>
            <a:ext cx="4744464" cy="3681203"/>
          </a:xfrm>
          <a:prstGeom prst="rect">
            <a:avLst/>
          </a:prstGeom>
        </p:spPr>
      </p:pic>
    </p:spTree>
    <p:extLst>
      <p:ext uri="{BB962C8B-B14F-4D97-AF65-F5344CB8AC3E}">
        <p14:creationId xmlns:p14="http://schemas.microsoft.com/office/powerpoint/2010/main" val="1412312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7384-C7FA-463A-9216-0ECE76C67455}"/>
              </a:ext>
            </a:extLst>
          </p:cNvPr>
          <p:cNvSpPr>
            <a:spLocks noGrp="1"/>
          </p:cNvSpPr>
          <p:nvPr>
            <p:ph type="title"/>
          </p:nvPr>
        </p:nvSpPr>
        <p:spPr/>
        <p:txBody>
          <a:bodyPr/>
          <a:lstStyle/>
          <a:p>
            <a:r>
              <a:rPr lang="en-US" dirty="0">
                <a:solidFill>
                  <a:schemeClr val="bg1"/>
                </a:solidFill>
              </a:rPr>
              <a:t>Normalization - Advanced</a:t>
            </a:r>
            <a:endParaRPr lang="en-US" dirty="0"/>
          </a:p>
        </p:txBody>
      </p:sp>
      <p:pic>
        <p:nvPicPr>
          <p:cNvPr id="5" name="Picture 4">
            <a:extLst>
              <a:ext uri="{FF2B5EF4-FFF2-40B4-BE49-F238E27FC236}">
                <a16:creationId xmlns:a16="http://schemas.microsoft.com/office/drawing/2014/main" id="{0FF7EAF8-FA1F-4831-830F-8F1C3BA35EDC}"/>
              </a:ext>
            </a:extLst>
          </p:cNvPr>
          <p:cNvPicPr>
            <a:picLocks noChangeAspect="1"/>
          </p:cNvPicPr>
          <p:nvPr/>
        </p:nvPicPr>
        <p:blipFill>
          <a:blip r:embed="rId2"/>
          <a:stretch>
            <a:fillRect/>
          </a:stretch>
        </p:blipFill>
        <p:spPr>
          <a:xfrm>
            <a:off x="2819400" y="3276600"/>
            <a:ext cx="7417839" cy="2286000"/>
          </a:xfrm>
          <a:prstGeom prst="rect">
            <a:avLst/>
          </a:prstGeom>
        </p:spPr>
      </p:pic>
      <p:sp>
        <p:nvSpPr>
          <p:cNvPr id="9" name="Title 1">
            <a:extLst>
              <a:ext uri="{FF2B5EF4-FFF2-40B4-BE49-F238E27FC236}">
                <a16:creationId xmlns:a16="http://schemas.microsoft.com/office/drawing/2014/main" id="{32A64102-9D34-4389-87EA-DA255F6996F5}"/>
              </a:ext>
            </a:extLst>
          </p:cNvPr>
          <p:cNvSpPr txBox="1">
            <a:spLocks/>
          </p:cNvSpPr>
          <p:nvPr/>
        </p:nvSpPr>
        <p:spPr bwMode="gray">
          <a:xfrm>
            <a:off x="1066800" y="2569636"/>
            <a:ext cx="37338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solidFill>
                  <a:schemeClr val="tx1"/>
                </a:solidFill>
              </a:rPr>
              <a:t>Stemming process</a:t>
            </a:r>
            <a:endParaRPr lang="en-US" sz="2400" dirty="0">
              <a:solidFill>
                <a:schemeClr val="tx1"/>
              </a:solidFill>
            </a:endParaRPr>
          </a:p>
        </p:txBody>
      </p:sp>
    </p:spTree>
    <p:extLst>
      <p:ext uri="{BB962C8B-B14F-4D97-AF65-F5344CB8AC3E}">
        <p14:creationId xmlns:p14="http://schemas.microsoft.com/office/powerpoint/2010/main" val="2569499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7384-C7FA-463A-9216-0ECE76C67455}"/>
              </a:ext>
            </a:extLst>
          </p:cNvPr>
          <p:cNvSpPr>
            <a:spLocks noGrp="1"/>
          </p:cNvSpPr>
          <p:nvPr>
            <p:ph type="title"/>
          </p:nvPr>
        </p:nvSpPr>
        <p:spPr/>
        <p:txBody>
          <a:bodyPr/>
          <a:lstStyle/>
          <a:p>
            <a:r>
              <a:rPr lang="en-US" dirty="0">
                <a:solidFill>
                  <a:schemeClr val="bg1"/>
                </a:solidFill>
              </a:rPr>
              <a:t>Normalization - Advanced</a:t>
            </a:r>
            <a:endParaRPr lang="en-US" dirty="0"/>
          </a:p>
        </p:txBody>
      </p:sp>
      <p:sp>
        <p:nvSpPr>
          <p:cNvPr id="9" name="Title 1">
            <a:extLst>
              <a:ext uri="{FF2B5EF4-FFF2-40B4-BE49-F238E27FC236}">
                <a16:creationId xmlns:a16="http://schemas.microsoft.com/office/drawing/2014/main" id="{32A64102-9D34-4389-87EA-DA255F6996F5}"/>
              </a:ext>
            </a:extLst>
          </p:cNvPr>
          <p:cNvSpPr txBox="1">
            <a:spLocks/>
          </p:cNvSpPr>
          <p:nvPr/>
        </p:nvSpPr>
        <p:spPr bwMode="gray">
          <a:xfrm>
            <a:off x="1066800" y="2569636"/>
            <a:ext cx="37338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rPr>
              <a:t>Phrase detection</a:t>
            </a:r>
          </a:p>
        </p:txBody>
      </p:sp>
      <p:pic>
        <p:nvPicPr>
          <p:cNvPr id="4" name="Picture 3">
            <a:extLst>
              <a:ext uri="{FF2B5EF4-FFF2-40B4-BE49-F238E27FC236}">
                <a16:creationId xmlns:a16="http://schemas.microsoft.com/office/drawing/2014/main" id="{96A75EFC-E7F0-4047-ACCB-28D550514AAD}"/>
              </a:ext>
            </a:extLst>
          </p:cNvPr>
          <p:cNvPicPr>
            <a:picLocks noChangeAspect="1"/>
          </p:cNvPicPr>
          <p:nvPr/>
        </p:nvPicPr>
        <p:blipFill>
          <a:blip r:embed="rId2"/>
          <a:stretch>
            <a:fillRect/>
          </a:stretch>
        </p:blipFill>
        <p:spPr>
          <a:xfrm>
            <a:off x="1287614" y="3276600"/>
            <a:ext cx="4808386" cy="2461664"/>
          </a:xfrm>
          <a:prstGeom prst="rect">
            <a:avLst/>
          </a:prstGeom>
        </p:spPr>
      </p:pic>
      <p:pic>
        <p:nvPicPr>
          <p:cNvPr id="7" name="Picture 6">
            <a:extLst>
              <a:ext uri="{FF2B5EF4-FFF2-40B4-BE49-F238E27FC236}">
                <a16:creationId xmlns:a16="http://schemas.microsoft.com/office/drawing/2014/main" id="{CA9CAEBA-C351-4D57-822A-1C73B2A01903}"/>
              </a:ext>
            </a:extLst>
          </p:cNvPr>
          <p:cNvPicPr>
            <a:picLocks noChangeAspect="1"/>
          </p:cNvPicPr>
          <p:nvPr/>
        </p:nvPicPr>
        <p:blipFill>
          <a:blip r:embed="rId3"/>
          <a:stretch>
            <a:fillRect/>
          </a:stretch>
        </p:blipFill>
        <p:spPr>
          <a:xfrm>
            <a:off x="6096000" y="3350277"/>
            <a:ext cx="5334000" cy="2441543"/>
          </a:xfrm>
          <a:prstGeom prst="rect">
            <a:avLst/>
          </a:prstGeom>
        </p:spPr>
      </p:pic>
    </p:spTree>
    <p:extLst>
      <p:ext uri="{BB962C8B-B14F-4D97-AF65-F5344CB8AC3E}">
        <p14:creationId xmlns:p14="http://schemas.microsoft.com/office/powerpoint/2010/main" val="3249600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7384-C7FA-463A-9216-0ECE76C67455}"/>
              </a:ext>
            </a:extLst>
          </p:cNvPr>
          <p:cNvSpPr>
            <a:spLocks noGrp="1"/>
          </p:cNvSpPr>
          <p:nvPr>
            <p:ph type="title"/>
          </p:nvPr>
        </p:nvSpPr>
        <p:spPr/>
        <p:txBody>
          <a:bodyPr/>
          <a:lstStyle/>
          <a:p>
            <a:r>
              <a:rPr lang="en-US" dirty="0">
                <a:solidFill>
                  <a:schemeClr val="bg1"/>
                </a:solidFill>
              </a:rPr>
              <a:t>Normalization - Advanced</a:t>
            </a:r>
            <a:endParaRPr lang="en-US" dirty="0"/>
          </a:p>
        </p:txBody>
      </p:sp>
      <p:sp>
        <p:nvSpPr>
          <p:cNvPr id="9" name="Title 1">
            <a:extLst>
              <a:ext uri="{FF2B5EF4-FFF2-40B4-BE49-F238E27FC236}">
                <a16:creationId xmlns:a16="http://schemas.microsoft.com/office/drawing/2014/main" id="{32A64102-9D34-4389-87EA-DA255F6996F5}"/>
              </a:ext>
            </a:extLst>
          </p:cNvPr>
          <p:cNvSpPr txBox="1">
            <a:spLocks/>
          </p:cNvSpPr>
          <p:nvPr/>
        </p:nvSpPr>
        <p:spPr bwMode="gray">
          <a:xfrm>
            <a:off x="1066800" y="2569636"/>
            <a:ext cx="37338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rPr>
              <a:t>Lemmatization process</a:t>
            </a:r>
          </a:p>
        </p:txBody>
      </p:sp>
      <p:pic>
        <p:nvPicPr>
          <p:cNvPr id="5" name="Picture 4">
            <a:extLst>
              <a:ext uri="{FF2B5EF4-FFF2-40B4-BE49-F238E27FC236}">
                <a16:creationId xmlns:a16="http://schemas.microsoft.com/office/drawing/2014/main" id="{F240E714-C811-44B8-B96F-889BAF8E1601}"/>
              </a:ext>
            </a:extLst>
          </p:cNvPr>
          <p:cNvPicPr>
            <a:picLocks noChangeAspect="1"/>
          </p:cNvPicPr>
          <p:nvPr/>
        </p:nvPicPr>
        <p:blipFill>
          <a:blip r:embed="rId2"/>
          <a:stretch>
            <a:fillRect/>
          </a:stretch>
        </p:blipFill>
        <p:spPr>
          <a:xfrm>
            <a:off x="2933700" y="3581401"/>
            <a:ext cx="6148948" cy="1752599"/>
          </a:xfrm>
          <a:prstGeom prst="rect">
            <a:avLst/>
          </a:prstGeom>
        </p:spPr>
      </p:pic>
    </p:spTree>
    <p:extLst>
      <p:ext uri="{BB962C8B-B14F-4D97-AF65-F5344CB8AC3E}">
        <p14:creationId xmlns:p14="http://schemas.microsoft.com/office/powerpoint/2010/main" val="44817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7CB1-1EA3-4EE7-B5EF-149680403DFA}"/>
              </a:ext>
            </a:extLst>
          </p:cNvPr>
          <p:cNvSpPr>
            <a:spLocks noGrp="1"/>
          </p:cNvSpPr>
          <p:nvPr>
            <p:ph type="title"/>
          </p:nvPr>
        </p:nvSpPr>
        <p:spPr/>
        <p:txBody>
          <a:bodyPr/>
          <a:lstStyle/>
          <a:p>
            <a:r>
              <a:rPr lang="en-US" dirty="0">
                <a:solidFill>
                  <a:schemeClr val="bg1"/>
                </a:solidFill>
              </a:rPr>
              <a:t>TOPIC MODEL</a:t>
            </a:r>
            <a:r>
              <a:rPr lang="en-US" sz="3600" dirty="0">
                <a:solidFill>
                  <a:schemeClr val="bg1"/>
                </a:solidFill>
              </a:rPr>
              <a:t/>
            </a:r>
            <a:br>
              <a:rPr lang="en-US" sz="3600" dirty="0">
                <a:solidFill>
                  <a:schemeClr val="bg1"/>
                </a:solidFill>
              </a:rPr>
            </a:br>
            <a:endParaRPr lang="en-US" dirty="0"/>
          </a:p>
        </p:txBody>
      </p:sp>
      <p:pic>
        <p:nvPicPr>
          <p:cNvPr id="4" name="Picture 3">
            <a:extLst>
              <a:ext uri="{FF2B5EF4-FFF2-40B4-BE49-F238E27FC236}">
                <a16:creationId xmlns:a16="http://schemas.microsoft.com/office/drawing/2014/main" id="{D80B90AC-BD8F-4EF4-8B7A-5091B2FF7B2C}"/>
              </a:ext>
            </a:extLst>
          </p:cNvPr>
          <p:cNvPicPr>
            <a:picLocks noChangeAspect="1"/>
          </p:cNvPicPr>
          <p:nvPr/>
        </p:nvPicPr>
        <p:blipFill>
          <a:blip r:embed="rId2"/>
          <a:stretch>
            <a:fillRect/>
          </a:stretch>
        </p:blipFill>
        <p:spPr>
          <a:xfrm>
            <a:off x="611529" y="3048000"/>
            <a:ext cx="5484471" cy="2406715"/>
          </a:xfrm>
          <a:prstGeom prst="rect">
            <a:avLst/>
          </a:prstGeom>
        </p:spPr>
      </p:pic>
      <p:pic>
        <p:nvPicPr>
          <p:cNvPr id="5" name="Picture 4">
            <a:extLst>
              <a:ext uri="{FF2B5EF4-FFF2-40B4-BE49-F238E27FC236}">
                <a16:creationId xmlns:a16="http://schemas.microsoft.com/office/drawing/2014/main" id="{84873067-F318-4005-BDFA-89AA2EAA9BB4}"/>
              </a:ext>
            </a:extLst>
          </p:cNvPr>
          <p:cNvPicPr>
            <a:picLocks noChangeAspect="1"/>
          </p:cNvPicPr>
          <p:nvPr/>
        </p:nvPicPr>
        <p:blipFill>
          <a:blip r:embed="rId3"/>
          <a:stretch>
            <a:fillRect/>
          </a:stretch>
        </p:blipFill>
        <p:spPr>
          <a:xfrm>
            <a:off x="7086600" y="2696036"/>
            <a:ext cx="4404742" cy="2758679"/>
          </a:xfrm>
          <a:prstGeom prst="rect">
            <a:avLst/>
          </a:prstGeom>
        </p:spPr>
      </p:pic>
    </p:spTree>
    <p:extLst>
      <p:ext uri="{BB962C8B-B14F-4D97-AF65-F5344CB8AC3E}">
        <p14:creationId xmlns:p14="http://schemas.microsoft.com/office/powerpoint/2010/main" val="3541232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193D002-F43C-492B-99E4-6E0779CE9B1F}"/>
              </a:ext>
            </a:extLst>
          </p:cNvPr>
          <p:cNvSpPr>
            <a:spLocks noGrp="1"/>
          </p:cNvSpPr>
          <p:nvPr>
            <p:ph type="title"/>
          </p:nvPr>
        </p:nvSpPr>
        <p:spPr/>
        <p:txBody>
          <a:bodyPr/>
          <a:lstStyle/>
          <a:p>
            <a:r>
              <a:rPr lang="en-US" dirty="0"/>
              <a:t>Model selection</a:t>
            </a:r>
          </a:p>
        </p:txBody>
      </p:sp>
      <p:pic>
        <p:nvPicPr>
          <p:cNvPr id="16" name="Picture 15">
            <a:extLst>
              <a:ext uri="{FF2B5EF4-FFF2-40B4-BE49-F238E27FC236}">
                <a16:creationId xmlns:a16="http://schemas.microsoft.com/office/drawing/2014/main" id="{C542BB45-5A89-4733-B712-A22152C240E5}"/>
              </a:ext>
            </a:extLst>
          </p:cNvPr>
          <p:cNvPicPr>
            <a:picLocks noChangeAspect="1"/>
          </p:cNvPicPr>
          <p:nvPr/>
        </p:nvPicPr>
        <p:blipFill rotWithShape="1">
          <a:blip r:embed="rId2"/>
          <a:srcRect r="1123"/>
          <a:stretch/>
        </p:blipFill>
        <p:spPr>
          <a:xfrm>
            <a:off x="2590800" y="2362200"/>
            <a:ext cx="7010400" cy="3678900"/>
          </a:xfrm>
          <a:prstGeom prst="rect">
            <a:avLst/>
          </a:prstGeom>
        </p:spPr>
      </p:pic>
    </p:spTree>
    <p:extLst>
      <p:ext uri="{BB962C8B-B14F-4D97-AF65-F5344CB8AC3E}">
        <p14:creationId xmlns:p14="http://schemas.microsoft.com/office/powerpoint/2010/main" val="2189304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250A1-8558-4988-82B6-B06E3DD78933}"/>
              </a:ext>
            </a:extLst>
          </p:cNvPr>
          <p:cNvSpPr>
            <a:spLocks noGrp="1"/>
          </p:cNvSpPr>
          <p:nvPr>
            <p:ph type="title"/>
          </p:nvPr>
        </p:nvSpPr>
        <p:spPr/>
        <p:txBody>
          <a:bodyPr/>
          <a:lstStyle/>
          <a:p>
            <a:r>
              <a:rPr lang="en-US" dirty="0"/>
              <a:t>Parameter tuning</a:t>
            </a:r>
          </a:p>
        </p:txBody>
      </p:sp>
      <p:sp>
        <p:nvSpPr>
          <p:cNvPr id="3" name="Content Placeholder 2">
            <a:extLst>
              <a:ext uri="{FF2B5EF4-FFF2-40B4-BE49-F238E27FC236}">
                <a16:creationId xmlns:a16="http://schemas.microsoft.com/office/drawing/2014/main" id="{BE6B4FAB-B1B3-488B-AEE0-54936C868A50}"/>
              </a:ext>
            </a:extLst>
          </p:cNvPr>
          <p:cNvSpPr>
            <a:spLocks noGrp="1"/>
          </p:cNvSpPr>
          <p:nvPr>
            <p:ph idx="1"/>
          </p:nvPr>
        </p:nvSpPr>
        <p:spPr/>
        <p:txBody>
          <a:bodyPr/>
          <a:lstStyle/>
          <a:p>
            <a:pPr marL="0" indent="0">
              <a:buNone/>
            </a:pPr>
            <a:r>
              <a:rPr lang="en-US" b="1" dirty="0"/>
              <a:t>Model parameters </a:t>
            </a:r>
            <a:r>
              <a:rPr lang="en-US" dirty="0"/>
              <a:t>– Sentiment Analysis with VADER</a:t>
            </a:r>
          </a:p>
          <a:p>
            <a:pPr>
              <a:buFont typeface="Wingdings" panose="05000000000000000000" pitchFamily="2" charset="2"/>
              <a:buChar char="§"/>
            </a:pPr>
            <a:r>
              <a:rPr lang="en-US" dirty="0"/>
              <a:t>Weight assignments</a:t>
            </a:r>
          </a:p>
          <a:p>
            <a:pPr marL="0" indent="0">
              <a:buNone/>
            </a:pPr>
            <a:endParaRPr lang="en-US" dirty="0"/>
          </a:p>
          <a:p>
            <a:pPr marL="0" indent="0">
              <a:buNone/>
            </a:pPr>
            <a:r>
              <a:rPr lang="en-US" b="1" dirty="0"/>
              <a:t>Model Hyperparameters </a:t>
            </a:r>
            <a:r>
              <a:rPr lang="en-US" dirty="0"/>
              <a:t>– Topic model with gensim and mallet</a:t>
            </a:r>
          </a:p>
          <a:p>
            <a:pPr>
              <a:buFont typeface="Wingdings" panose="05000000000000000000" pitchFamily="2" charset="2"/>
              <a:buChar char="§"/>
            </a:pPr>
            <a:r>
              <a:rPr lang="en-US" dirty="0"/>
              <a:t>Alpha</a:t>
            </a:r>
          </a:p>
          <a:p>
            <a:pPr>
              <a:buFont typeface="Wingdings" panose="05000000000000000000" pitchFamily="2" charset="2"/>
              <a:buChar char="§"/>
            </a:pPr>
            <a:r>
              <a:rPr lang="en-US" dirty="0"/>
              <a:t>Beta    </a:t>
            </a:r>
          </a:p>
          <a:p>
            <a:pPr>
              <a:buFont typeface="Wingdings" panose="05000000000000000000" pitchFamily="2" charset="2"/>
              <a:buChar char="§"/>
            </a:pPr>
            <a:r>
              <a:rPr lang="en-US" dirty="0"/>
              <a:t>Coherence</a:t>
            </a:r>
          </a:p>
        </p:txBody>
      </p:sp>
    </p:spTree>
    <p:extLst>
      <p:ext uri="{BB962C8B-B14F-4D97-AF65-F5344CB8AC3E}">
        <p14:creationId xmlns:p14="http://schemas.microsoft.com/office/powerpoint/2010/main" val="583543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FD7A-946E-45A9-836F-149E1BBA84AF}"/>
              </a:ext>
            </a:extLst>
          </p:cNvPr>
          <p:cNvSpPr>
            <a:spLocks noGrp="1"/>
          </p:cNvSpPr>
          <p:nvPr>
            <p:ph type="title"/>
          </p:nvPr>
        </p:nvSpPr>
        <p:spPr/>
        <p:txBody>
          <a:bodyPr/>
          <a:lstStyle/>
          <a:p>
            <a:r>
              <a:rPr lang="en-US" dirty="0"/>
              <a:t>Model comparison and evaluation</a:t>
            </a:r>
          </a:p>
        </p:txBody>
      </p:sp>
      <p:sp>
        <p:nvSpPr>
          <p:cNvPr id="3" name="Content Placeholder 2">
            <a:extLst>
              <a:ext uri="{FF2B5EF4-FFF2-40B4-BE49-F238E27FC236}">
                <a16:creationId xmlns:a16="http://schemas.microsoft.com/office/drawing/2014/main" id="{EB004582-DD48-46A7-8577-84255C6EABCF}"/>
              </a:ext>
            </a:extLst>
          </p:cNvPr>
          <p:cNvSpPr>
            <a:spLocks noGrp="1"/>
          </p:cNvSpPr>
          <p:nvPr>
            <p:ph idx="1"/>
          </p:nvPr>
        </p:nvSpPr>
        <p:spPr/>
        <p:txBody>
          <a:bodyPr/>
          <a:lstStyle/>
          <a:p>
            <a:r>
              <a:rPr lang="en-US" dirty="0"/>
              <a:t>Coherence score ( </a:t>
            </a:r>
            <a:r>
              <a:rPr lang="en-US" dirty="0" err="1"/>
              <a:t>C_v</a:t>
            </a:r>
            <a:r>
              <a:rPr lang="en-US" dirty="0"/>
              <a:t> , UMASS )</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Perplexity score</a:t>
            </a:r>
          </a:p>
        </p:txBody>
      </p:sp>
      <p:pic>
        <p:nvPicPr>
          <p:cNvPr id="5" name="Picture 4">
            <a:extLst>
              <a:ext uri="{FF2B5EF4-FFF2-40B4-BE49-F238E27FC236}">
                <a16:creationId xmlns:a16="http://schemas.microsoft.com/office/drawing/2014/main" id="{0821F84B-60F8-4232-BEE0-14B967AE6015}"/>
              </a:ext>
            </a:extLst>
          </p:cNvPr>
          <p:cNvPicPr>
            <a:picLocks noChangeAspect="1"/>
          </p:cNvPicPr>
          <p:nvPr/>
        </p:nvPicPr>
        <p:blipFill>
          <a:blip r:embed="rId2"/>
          <a:stretch>
            <a:fillRect/>
          </a:stretch>
        </p:blipFill>
        <p:spPr>
          <a:xfrm>
            <a:off x="3810000" y="5206479"/>
            <a:ext cx="3284505" cy="914479"/>
          </a:xfrm>
          <a:prstGeom prst="rect">
            <a:avLst/>
          </a:prstGeom>
        </p:spPr>
      </p:pic>
      <p:pic>
        <p:nvPicPr>
          <p:cNvPr id="6" name="Picture 5">
            <a:extLst>
              <a:ext uri="{FF2B5EF4-FFF2-40B4-BE49-F238E27FC236}">
                <a16:creationId xmlns:a16="http://schemas.microsoft.com/office/drawing/2014/main" id="{B678FEC9-3A9B-4D11-AD8F-233D21F06AED}"/>
              </a:ext>
            </a:extLst>
          </p:cNvPr>
          <p:cNvPicPr>
            <a:picLocks noChangeAspect="1"/>
          </p:cNvPicPr>
          <p:nvPr/>
        </p:nvPicPr>
        <p:blipFill rotWithShape="1">
          <a:blip r:embed="rId3"/>
          <a:srcRect r="9726" b="26804"/>
          <a:stretch/>
        </p:blipFill>
        <p:spPr>
          <a:xfrm>
            <a:off x="2211387" y="3089283"/>
            <a:ext cx="3757613" cy="1631414"/>
          </a:xfrm>
          <a:prstGeom prst="rect">
            <a:avLst/>
          </a:prstGeom>
        </p:spPr>
      </p:pic>
      <p:pic>
        <p:nvPicPr>
          <p:cNvPr id="7" name="Picture 6">
            <a:extLst>
              <a:ext uri="{FF2B5EF4-FFF2-40B4-BE49-F238E27FC236}">
                <a16:creationId xmlns:a16="http://schemas.microsoft.com/office/drawing/2014/main" id="{60965275-A2BD-499B-8CE2-1BEAFC63C631}"/>
              </a:ext>
            </a:extLst>
          </p:cNvPr>
          <p:cNvPicPr>
            <a:picLocks noChangeAspect="1"/>
          </p:cNvPicPr>
          <p:nvPr/>
        </p:nvPicPr>
        <p:blipFill rotWithShape="1">
          <a:blip r:embed="rId3"/>
          <a:srcRect t="69369" r="9726"/>
          <a:stretch/>
        </p:blipFill>
        <p:spPr>
          <a:xfrm>
            <a:off x="6033651" y="3276600"/>
            <a:ext cx="4710550" cy="855859"/>
          </a:xfrm>
          <a:prstGeom prst="rect">
            <a:avLst/>
          </a:prstGeom>
        </p:spPr>
      </p:pic>
    </p:spTree>
    <p:extLst>
      <p:ext uri="{BB962C8B-B14F-4D97-AF65-F5344CB8AC3E}">
        <p14:creationId xmlns:p14="http://schemas.microsoft.com/office/powerpoint/2010/main" val="344692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3200400"/>
            <a:ext cx="5093446" cy="2808755"/>
          </a:xfrm>
        </p:spPr>
        <p:txBody>
          <a:bodyPr/>
          <a:lstStyle/>
          <a:p>
            <a:r>
              <a:rPr lang="en-US" dirty="0" smtClean="0"/>
              <a:t>IT18009446 </a:t>
            </a:r>
            <a:r>
              <a:rPr lang="en-US" dirty="0" err="1" smtClean="0"/>
              <a:t>Amarasekara</a:t>
            </a:r>
            <a:r>
              <a:rPr lang="en-US" dirty="0" smtClean="0"/>
              <a:t> T.N.E.</a:t>
            </a:r>
            <a:br>
              <a:rPr lang="en-US" dirty="0" smtClean="0"/>
            </a:br>
            <a:r>
              <a:rPr lang="en-US" dirty="0" smtClean="0"/>
              <a:t/>
            </a:r>
            <a:br>
              <a:rPr lang="en-US" dirty="0" smtClean="0"/>
            </a:br>
            <a:r>
              <a:rPr lang="en-US" sz="5400" dirty="0" smtClean="0">
                <a:solidFill>
                  <a:srgbClr val="E17509"/>
                </a:solidFill>
                <a:latin typeface="Bell MT" panose="02020503060305020303" pitchFamily="18" charset="0"/>
              </a:rPr>
              <a:t>IT</a:t>
            </a:r>
            <a:endParaRPr lang="en-US" sz="5400" dirty="0">
              <a:solidFill>
                <a:srgbClr val="E17509"/>
              </a:solidFill>
              <a:latin typeface="Bell MT" panose="02020503060305020303"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914400"/>
            <a:ext cx="1981200" cy="198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3"/>
          <p:cNvSpPr txBox="1">
            <a:spLocks/>
          </p:cNvSpPr>
          <p:nvPr/>
        </p:nvSpPr>
        <p:spPr bwMode="gray">
          <a:xfrm>
            <a:off x="6553200" y="1219200"/>
            <a:ext cx="5105400" cy="25146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dirty="0" smtClean="0">
                <a:solidFill>
                  <a:srgbClr val="545454"/>
                </a:solidFill>
              </a:rPr>
              <a:t>Research Section 1</a:t>
            </a:r>
            <a:endParaRPr lang="en-US" dirty="0">
              <a:solidFill>
                <a:srgbClr val="545454"/>
              </a:solidFill>
            </a:endParaRPr>
          </a:p>
          <a:p>
            <a:pPr>
              <a:lnSpc>
                <a:spcPct val="150000"/>
              </a:lnSpc>
            </a:pPr>
            <a:r>
              <a:rPr lang="en-US" sz="2000" dirty="0" smtClean="0">
                <a:solidFill>
                  <a:srgbClr val="545454"/>
                </a:solidFill>
              </a:rPr>
              <a:t>Automate Project Group Generation</a:t>
            </a:r>
          </a:p>
        </p:txBody>
      </p:sp>
    </p:spTree>
    <p:extLst>
      <p:ext uri="{BB962C8B-B14F-4D97-AF65-F5344CB8AC3E}">
        <p14:creationId xmlns:p14="http://schemas.microsoft.com/office/powerpoint/2010/main" val="21814099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C02-1961-45DE-AEFF-B445609559B0}"/>
              </a:ext>
            </a:extLst>
          </p:cNvPr>
          <p:cNvSpPr>
            <a:spLocks noGrp="1"/>
          </p:cNvSpPr>
          <p:nvPr>
            <p:ph type="title"/>
          </p:nvPr>
        </p:nvSpPr>
        <p:spPr/>
        <p:txBody>
          <a:bodyPr/>
          <a:lstStyle/>
          <a:p>
            <a:r>
              <a:rPr lang="en-US" dirty="0"/>
              <a:t>Results  </a:t>
            </a:r>
          </a:p>
        </p:txBody>
      </p:sp>
      <p:pic>
        <p:nvPicPr>
          <p:cNvPr id="4" name="Picture 3">
            <a:extLst>
              <a:ext uri="{FF2B5EF4-FFF2-40B4-BE49-F238E27FC236}">
                <a16:creationId xmlns:a16="http://schemas.microsoft.com/office/drawing/2014/main" id="{B814821E-DAE7-49D4-BB87-8CE2C882600A}"/>
              </a:ext>
            </a:extLst>
          </p:cNvPr>
          <p:cNvPicPr>
            <a:picLocks noChangeAspect="1"/>
          </p:cNvPicPr>
          <p:nvPr/>
        </p:nvPicPr>
        <p:blipFill>
          <a:blip r:embed="rId2"/>
          <a:stretch>
            <a:fillRect/>
          </a:stretch>
        </p:blipFill>
        <p:spPr>
          <a:xfrm>
            <a:off x="5943600" y="2590800"/>
            <a:ext cx="4744464" cy="3681203"/>
          </a:xfrm>
          <a:prstGeom prst="rect">
            <a:avLst/>
          </a:prstGeom>
        </p:spPr>
      </p:pic>
      <p:sp>
        <p:nvSpPr>
          <p:cNvPr id="5" name="Title 1">
            <a:extLst>
              <a:ext uri="{FF2B5EF4-FFF2-40B4-BE49-F238E27FC236}">
                <a16:creationId xmlns:a16="http://schemas.microsoft.com/office/drawing/2014/main" id="{C3A25F92-A4B6-4C29-9353-7CE113D1A1C8}"/>
              </a:ext>
            </a:extLst>
          </p:cNvPr>
          <p:cNvSpPr txBox="1">
            <a:spLocks/>
          </p:cNvSpPr>
          <p:nvPr/>
        </p:nvSpPr>
        <p:spPr bwMode="gray">
          <a:xfrm>
            <a:off x="1219200" y="3810000"/>
            <a:ext cx="32004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tx1"/>
                </a:solidFill>
              </a:rPr>
              <a:t>Preprocessing validation with exploratory analysis</a:t>
            </a:r>
            <a:r>
              <a:rPr lang="en-US" sz="2000" dirty="0"/>
              <a:t>  </a:t>
            </a:r>
          </a:p>
        </p:txBody>
      </p:sp>
    </p:spTree>
    <p:extLst>
      <p:ext uri="{BB962C8B-B14F-4D97-AF65-F5344CB8AC3E}">
        <p14:creationId xmlns:p14="http://schemas.microsoft.com/office/powerpoint/2010/main" val="9429572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C02-1961-45DE-AEFF-B445609559B0}"/>
              </a:ext>
            </a:extLst>
          </p:cNvPr>
          <p:cNvSpPr>
            <a:spLocks noGrp="1"/>
          </p:cNvSpPr>
          <p:nvPr>
            <p:ph type="title"/>
          </p:nvPr>
        </p:nvSpPr>
        <p:spPr/>
        <p:txBody>
          <a:bodyPr/>
          <a:lstStyle/>
          <a:p>
            <a:r>
              <a:rPr lang="en-US" dirty="0"/>
              <a:t>Results  </a:t>
            </a:r>
          </a:p>
        </p:txBody>
      </p:sp>
      <p:sp>
        <p:nvSpPr>
          <p:cNvPr id="5" name="Title 1">
            <a:extLst>
              <a:ext uri="{FF2B5EF4-FFF2-40B4-BE49-F238E27FC236}">
                <a16:creationId xmlns:a16="http://schemas.microsoft.com/office/drawing/2014/main" id="{C3A25F92-A4B6-4C29-9353-7CE113D1A1C8}"/>
              </a:ext>
            </a:extLst>
          </p:cNvPr>
          <p:cNvSpPr txBox="1">
            <a:spLocks/>
          </p:cNvSpPr>
          <p:nvPr/>
        </p:nvSpPr>
        <p:spPr bwMode="gray">
          <a:xfrm>
            <a:off x="3124200" y="1117751"/>
            <a:ext cx="32004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Hyperparameter tuning</a:t>
            </a:r>
          </a:p>
          <a:p>
            <a:endParaRPr lang="en-US" sz="2000" dirty="0"/>
          </a:p>
        </p:txBody>
      </p:sp>
      <p:pic>
        <p:nvPicPr>
          <p:cNvPr id="6" name="Picture 5">
            <a:extLst>
              <a:ext uri="{FF2B5EF4-FFF2-40B4-BE49-F238E27FC236}">
                <a16:creationId xmlns:a16="http://schemas.microsoft.com/office/drawing/2014/main" id="{19D2ADAD-8D9D-4355-9D8B-8364CDBD615C}"/>
              </a:ext>
            </a:extLst>
          </p:cNvPr>
          <p:cNvPicPr>
            <a:picLocks noChangeAspect="1"/>
          </p:cNvPicPr>
          <p:nvPr/>
        </p:nvPicPr>
        <p:blipFill rotWithShape="1">
          <a:blip r:embed="rId2"/>
          <a:srcRect b="5621"/>
          <a:stretch/>
        </p:blipFill>
        <p:spPr>
          <a:xfrm>
            <a:off x="2819400" y="2509519"/>
            <a:ext cx="6351647" cy="1307737"/>
          </a:xfrm>
          <a:prstGeom prst="rect">
            <a:avLst/>
          </a:prstGeom>
        </p:spPr>
      </p:pic>
      <p:pic>
        <p:nvPicPr>
          <p:cNvPr id="8" name="Picture 7">
            <a:extLst>
              <a:ext uri="{FF2B5EF4-FFF2-40B4-BE49-F238E27FC236}">
                <a16:creationId xmlns:a16="http://schemas.microsoft.com/office/drawing/2014/main" id="{7BC4D686-DE7A-4C89-9366-AE0883DA7EC6}"/>
              </a:ext>
            </a:extLst>
          </p:cNvPr>
          <p:cNvPicPr>
            <a:picLocks noChangeAspect="1"/>
          </p:cNvPicPr>
          <p:nvPr/>
        </p:nvPicPr>
        <p:blipFill>
          <a:blip r:embed="rId3"/>
          <a:stretch>
            <a:fillRect/>
          </a:stretch>
        </p:blipFill>
        <p:spPr>
          <a:xfrm>
            <a:off x="2819400" y="3786227"/>
            <a:ext cx="6482265" cy="1104304"/>
          </a:xfrm>
          <a:prstGeom prst="rect">
            <a:avLst/>
          </a:prstGeom>
        </p:spPr>
      </p:pic>
      <p:pic>
        <p:nvPicPr>
          <p:cNvPr id="10" name="Picture 9">
            <a:extLst>
              <a:ext uri="{FF2B5EF4-FFF2-40B4-BE49-F238E27FC236}">
                <a16:creationId xmlns:a16="http://schemas.microsoft.com/office/drawing/2014/main" id="{8C96362D-389B-42A2-AD9C-9B0F3D17994B}"/>
              </a:ext>
            </a:extLst>
          </p:cNvPr>
          <p:cNvPicPr>
            <a:picLocks noChangeAspect="1"/>
          </p:cNvPicPr>
          <p:nvPr/>
        </p:nvPicPr>
        <p:blipFill rotWithShape="1">
          <a:blip r:embed="rId4"/>
          <a:srcRect t="9069"/>
          <a:stretch/>
        </p:blipFill>
        <p:spPr>
          <a:xfrm>
            <a:off x="2850204" y="4826341"/>
            <a:ext cx="6207053" cy="913908"/>
          </a:xfrm>
          <a:prstGeom prst="rect">
            <a:avLst/>
          </a:prstGeom>
        </p:spPr>
      </p:pic>
    </p:spTree>
    <p:extLst>
      <p:ext uri="{BB962C8B-B14F-4D97-AF65-F5344CB8AC3E}">
        <p14:creationId xmlns:p14="http://schemas.microsoft.com/office/powerpoint/2010/main" val="1420682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C02-1961-45DE-AEFF-B445609559B0}"/>
              </a:ext>
            </a:extLst>
          </p:cNvPr>
          <p:cNvSpPr>
            <a:spLocks noGrp="1"/>
          </p:cNvSpPr>
          <p:nvPr>
            <p:ph type="title"/>
          </p:nvPr>
        </p:nvSpPr>
        <p:spPr/>
        <p:txBody>
          <a:bodyPr/>
          <a:lstStyle/>
          <a:p>
            <a:r>
              <a:rPr lang="en-US" dirty="0"/>
              <a:t>Results  </a:t>
            </a:r>
          </a:p>
        </p:txBody>
      </p:sp>
      <p:sp>
        <p:nvSpPr>
          <p:cNvPr id="5" name="Title 1">
            <a:extLst>
              <a:ext uri="{FF2B5EF4-FFF2-40B4-BE49-F238E27FC236}">
                <a16:creationId xmlns:a16="http://schemas.microsoft.com/office/drawing/2014/main" id="{C3A25F92-A4B6-4C29-9353-7CE113D1A1C8}"/>
              </a:ext>
            </a:extLst>
          </p:cNvPr>
          <p:cNvSpPr txBox="1">
            <a:spLocks/>
          </p:cNvSpPr>
          <p:nvPr/>
        </p:nvSpPr>
        <p:spPr bwMode="gray">
          <a:xfrm>
            <a:off x="3124200" y="1117751"/>
            <a:ext cx="32004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Hyperparameter tuning</a:t>
            </a:r>
          </a:p>
          <a:p>
            <a:endParaRPr lang="en-US" sz="2000" dirty="0"/>
          </a:p>
        </p:txBody>
      </p:sp>
      <p:pic>
        <p:nvPicPr>
          <p:cNvPr id="4" name="Picture 3">
            <a:extLst>
              <a:ext uri="{FF2B5EF4-FFF2-40B4-BE49-F238E27FC236}">
                <a16:creationId xmlns:a16="http://schemas.microsoft.com/office/drawing/2014/main" id="{040BBB46-0A5B-4C99-B73D-73A9614EF27B}"/>
              </a:ext>
            </a:extLst>
          </p:cNvPr>
          <p:cNvPicPr>
            <a:picLocks noChangeAspect="1"/>
          </p:cNvPicPr>
          <p:nvPr/>
        </p:nvPicPr>
        <p:blipFill>
          <a:blip r:embed="rId2"/>
          <a:stretch>
            <a:fillRect/>
          </a:stretch>
        </p:blipFill>
        <p:spPr>
          <a:xfrm>
            <a:off x="2590799" y="2689796"/>
            <a:ext cx="6640385" cy="1120204"/>
          </a:xfrm>
          <a:prstGeom prst="rect">
            <a:avLst/>
          </a:prstGeom>
        </p:spPr>
      </p:pic>
      <p:pic>
        <p:nvPicPr>
          <p:cNvPr id="9" name="Picture 8">
            <a:extLst>
              <a:ext uri="{FF2B5EF4-FFF2-40B4-BE49-F238E27FC236}">
                <a16:creationId xmlns:a16="http://schemas.microsoft.com/office/drawing/2014/main" id="{D5DB6C94-CA33-40E1-ABAF-768669AAFB07}"/>
              </a:ext>
            </a:extLst>
          </p:cNvPr>
          <p:cNvPicPr>
            <a:picLocks noChangeAspect="1"/>
          </p:cNvPicPr>
          <p:nvPr/>
        </p:nvPicPr>
        <p:blipFill>
          <a:blip r:embed="rId3"/>
          <a:stretch>
            <a:fillRect/>
          </a:stretch>
        </p:blipFill>
        <p:spPr>
          <a:xfrm>
            <a:off x="2819400" y="3810000"/>
            <a:ext cx="6411784" cy="1120618"/>
          </a:xfrm>
          <a:prstGeom prst="rect">
            <a:avLst/>
          </a:prstGeom>
        </p:spPr>
      </p:pic>
      <p:pic>
        <p:nvPicPr>
          <p:cNvPr id="12" name="Picture 11">
            <a:extLst>
              <a:ext uri="{FF2B5EF4-FFF2-40B4-BE49-F238E27FC236}">
                <a16:creationId xmlns:a16="http://schemas.microsoft.com/office/drawing/2014/main" id="{E62E76E2-9067-48E7-B0FC-8F77602265BF}"/>
              </a:ext>
            </a:extLst>
          </p:cNvPr>
          <p:cNvPicPr>
            <a:picLocks noChangeAspect="1"/>
          </p:cNvPicPr>
          <p:nvPr/>
        </p:nvPicPr>
        <p:blipFill>
          <a:blip r:embed="rId4"/>
          <a:stretch>
            <a:fillRect/>
          </a:stretch>
        </p:blipFill>
        <p:spPr>
          <a:xfrm>
            <a:off x="2819400" y="4930204"/>
            <a:ext cx="6457452" cy="1013396"/>
          </a:xfrm>
          <a:prstGeom prst="rect">
            <a:avLst/>
          </a:prstGeom>
        </p:spPr>
      </p:pic>
    </p:spTree>
    <p:extLst>
      <p:ext uri="{BB962C8B-B14F-4D97-AF65-F5344CB8AC3E}">
        <p14:creationId xmlns:p14="http://schemas.microsoft.com/office/powerpoint/2010/main" val="1619873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C02-1961-45DE-AEFF-B445609559B0}"/>
              </a:ext>
            </a:extLst>
          </p:cNvPr>
          <p:cNvSpPr>
            <a:spLocks noGrp="1"/>
          </p:cNvSpPr>
          <p:nvPr>
            <p:ph type="title"/>
          </p:nvPr>
        </p:nvSpPr>
        <p:spPr/>
        <p:txBody>
          <a:bodyPr/>
          <a:lstStyle/>
          <a:p>
            <a:r>
              <a:rPr lang="en-US" dirty="0"/>
              <a:t>Results  </a:t>
            </a:r>
          </a:p>
        </p:txBody>
      </p:sp>
      <p:sp>
        <p:nvSpPr>
          <p:cNvPr id="5" name="Title 1">
            <a:extLst>
              <a:ext uri="{FF2B5EF4-FFF2-40B4-BE49-F238E27FC236}">
                <a16:creationId xmlns:a16="http://schemas.microsoft.com/office/drawing/2014/main" id="{C3A25F92-A4B6-4C29-9353-7CE113D1A1C8}"/>
              </a:ext>
            </a:extLst>
          </p:cNvPr>
          <p:cNvSpPr txBox="1">
            <a:spLocks/>
          </p:cNvSpPr>
          <p:nvPr/>
        </p:nvSpPr>
        <p:spPr bwMode="gray">
          <a:xfrm>
            <a:off x="3124200" y="1117751"/>
            <a:ext cx="32004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Model evaluation</a:t>
            </a:r>
          </a:p>
          <a:p>
            <a:endParaRPr lang="en-US" sz="2000" dirty="0"/>
          </a:p>
        </p:txBody>
      </p:sp>
      <p:pic>
        <p:nvPicPr>
          <p:cNvPr id="8" name="Picture 7">
            <a:extLst>
              <a:ext uri="{FF2B5EF4-FFF2-40B4-BE49-F238E27FC236}">
                <a16:creationId xmlns:a16="http://schemas.microsoft.com/office/drawing/2014/main" id="{C423443C-E3B3-4A03-9E72-D99460CA646B}"/>
              </a:ext>
            </a:extLst>
          </p:cNvPr>
          <p:cNvPicPr>
            <a:picLocks noChangeAspect="1"/>
          </p:cNvPicPr>
          <p:nvPr/>
        </p:nvPicPr>
        <p:blipFill>
          <a:blip r:embed="rId2"/>
          <a:stretch>
            <a:fillRect/>
          </a:stretch>
        </p:blipFill>
        <p:spPr>
          <a:xfrm>
            <a:off x="2025765" y="2667000"/>
            <a:ext cx="8658443" cy="2819400"/>
          </a:xfrm>
          <a:prstGeom prst="rect">
            <a:avLst/>
          </a:prstGeom>
        </p:spPr>
      </p:pic>
    </p:spTree>
    <p:extLst>
      <p:ext uri="{BB962C8B-B14F-4D97-AF65-F5344CB8AC3E}">
        <p14:creationId xmlns:p14="http://schemas.microsoft.com/office/powerpoint/2010/main" val="30813177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C02-1961-45DE-AEFF-B445609559B0}"/>
              </a:ext>
            </a:extLst>
          </p:cNvPr>
          <p:cNvSpPr>
            <a:spLocks noGrp="1"/>
          </p:cNvSpPr>
          <p:nvPr>
            <p:ph type="title"/>
          </p:nvPr>
        </p:nvSpPr>
        <p:spPr/>
        <p:txBody>
          <a:bodyPr/>
          <a:lstStyle/>
          <a:p>
            <a:r>
              <a:rPr lang="en-US" dirty="0"/>
              <a:t>Results  </a:t>
            </a:r>
          </a:p>
        </p:txBody>
      </p:sp>
      <p:sp>
        <p:nvSpPr>
          <p:cNvPr id="5" name="Title 1">
            <a:extLst>
              <a:ext uri="{FF2B5EF4-FFF2-40B4-BE49-F238E27FC236}">
                <a16:creationId xmlns:a16="http://schemas.microsoft.com/office/drawing/2014/main" id="{C3A25F92-A4B6-4C29-9353-7CE113D1A1C8}"/>
              </a:ext>
            </a:extLst>
          </p:cNvPr>
          <p:cNvSpPr txBox="1">
            <a:spLocks/>
          </p:cNvSpPr>
          <p:nvPr/>
        </p:nvSpPr>
        <p:spPr bwMode="gray">
          <a:xfrm>
            <a:off x="3124200" y="1117751"/>
            <a:ext cx="32004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Model evaluation</a:t>
            </a:r>
          </a:p>
          <a:p>
            <a:endParaRPr lang="en-US" sz="2000" dirty="0"/>
          </a:p>
        </p:txBody>
      </p:sp>
      <p:pic>
        <p:nvPicPr>
          <p:cNvPr id="4" name="Picture 3">
            <a:extLst>
              <a:ext uri="{FF2B5EF4-FFF2-40B4-BE49-F238E27FC236}">
                <a16:creationId xmlns:a16="http://schemas.microsoft.com/office/drawing/2014/main" id="{F300D83C-9728-4B65-81B8-0A0C663E4BB1}"/>
              </a:ext>
            </a:extLst>
          </p:cNvPr>
          <p:cNvPicPr>
            <a:picLocks noChangeAspect="1"/>
          </p:cNvPicPr>
          <p:nvPr/>
        </p:nvPicPr>
        <p:blipFill>
          <a:blip r:embed="rId2"/>
          <a:stretch>
            <a:fillRect/>
          </a:stretch>
        </p:blipFill>
        <p:spPr>
          <a:xfrm>
            <a:off x="703634" y="3200400"/>
            <a:ext cx="10784732" cy="1582433"/>
          </a:xfrm>
          <a:prstGeom prst="rect">
            <a:avLst/>
          </a:prstGeom>
        </p:spPr>
      </p:pic>
    </p:spTree>
    <p:extLst>
      <p:ext uri="{BB962C8B-B14F-4D97-AF65-F5344CB8AC3E}">
        <p14:creationId xmlns:p14="http://schemas.microsoft.com/office/powerpoint/2010/main" val="4251770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C02-1961-45DE-AEFF-B445609559B0}"/>
              </a:ext>
            </a:extLst>
          </p:cNvPr>
          <p:cNvSpPr>
            <a:spLocks noGrp="1"/>
          </p:cNvSpPr>
          <p:nvPr>
            <p:ph type="title"/>
          </p:nvPr>
        </p:nvSpPr>
        <p:spPr/>
        <p:txBody>
          <a:bodyPr/>
          <a:lstStyle/>
          <a:p>
            <a:r>
              <a:rPr lang="en-US" dirty="0"/>
              <a:t>Results  </a:t>
            </a:r>
          </a:p>
        </p:txBody>
      </p:sp>
      <p:sp>
        <p:nvSpPr>
          <p:cNvPr id="5" name="Title 1">
            <a:extLst>
              <a:ext uri="{FF2B5EF4-FFF2-40B4-BE49-F238E27FC236}">
                <a16:creationId xmlns:a16="http://schemas.microsoft.com/office/drawing/2014/main" id="{C3A25F92-A4B6-4C29-9353-7CE113D1A1C8}"/>
              </a:ext>
            </a:extLst>
          </p:cNvPr>
          <p:cNvSpPr txBox="1">
            <a:spLocks/>
          </p:cNvSpPr>
          <p:nvPr/>
        </p:nvSpPr>
        <p:spPr bwMode="gray">
          <a:xfrm>
            <a:off x="3124200" y="1117751"/>
            <a:ext cx="35052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Plotting coherence drop</a:t>
            </a:r>
          </a:p>
          <a:p>
            <a:endParaRPr lang="en-US" sz="2000" dirty="0"/>
          </a:p>
        </p:txBody>
      </p:sp>
      <p:pic>
        <p:nvPicPr>
          <p:cNvPr id="6" name="Picture 5">
            <a:extLst>
              <a:ext uri="{FF2B5EF4-FFF2-40B4-BE49-F238E27FC236}">
                <a16:creationId xmlns:a16="http://schemas.microsoft.com/office/drawing/2014/main" id="{B26E4021-55F9-425B-B9DA-1DC5CE62AE47}"/>
              </a:ext>
            </a:extLst>
          </p:cNvPr>
          <p:cNvPicPr>
            <a:picLocks noChangeAspect="1"/>
          </p:cNvPicPr>
          <p:nvPr/>
        </p:nvPicPr>
        <p:blipFill>
          <a:blip r:embed="rId2"/>
          <a:stretch>
            <a:fillRect/>
          </a:stretch>
        </p:blipFill>
        <p:spPr>
          <a:xfrm>
            <a:off x="1154954" y="2561724"/>
            <a:ext cx="9624894" cy="3322608"/>
          </a:xfrm>
          <a:prstGeom prst="rect">
            <a:avLst/>
          </a:prstGeom>
        </p:spPr>
      </p:pic>
    </p:spTree>
    <p:extLst>
      <p:ext uri="{BB962C8B-B14F-4D97-AF65-F5344CB8AC3E}">
        <p14:creationId xmlns:p14="http://schemas.microsoft.com/office/powerpoint/2010/main" val="16021908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C02-1961-45DE-AEFF-B445609559B0}"/>
              </a:ext>
            </a:extLst>
          </p:cNvPr>
          <p:cNvSpPr>
            <a:spLocks noGrp="1"/>
          </p:cNvSpPr>
          <p:nvPr>
            <p:ph type="title"/>
          </p:nvPr>
        </p:nvSpPr>
        <p:spPr/>
        <p:txBody>
          <a:bodyPr/>
          <a:lstStyle/>
          <a:p>
            <a:r>
              <a:rPr lang="en-US" dirty="0"/>
              <a:t>Results  </a:t>
            </a:r>
          </a:p>
        </p:txBody>
      </p:sp>
      <p:sp>
        <p:nvSpPr>
          <p:cNvPr id="5" name="Title 1">
            <a:extLst>
              <a:ext uri="{FF2B5EF4-FFF2-40B4-BE49-F238E27FC236}">
                <a16:creationId xmlns:a16="http://schemas.microsoft.com/office/drawing/2014/main" id="{C3A25F92-A4B6-4C29-9353-7CE113D1A1C8}"/>
              </a:ext>
            </a:extLst>
          </p:cNvPr>
          <p:cNvSpPr txBox="1">
            <a:spLocks/>
          </p:cNvSpPr>
          <p:nvPr/>
        </p:nvSpPr>
        <p:spPr bwMode="gray">
          <a:xfrm>
            <a:off x="3124200" y="1117751"/>
            <a:ext cx="35052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Dominant topic coverage</a:t>
            </a:r>
          </a:p>
          <a:p>
            <a:endParaRPr lang="en-US" sz="2000" dirty="0"/>
          </a:p>
        </p:txBody>
      </p:sp>
      <p:pic>
        <p:nvPicPr>
          <p:cNvPr id="4" name="Picture 3">
            <a:extLst>
              <a:ext uri="{FF2B5EF4-FFF2-40B4-BE49-F238E27FC236}">
                <a16:creationId xmlns:a16="http://schemas.microsoft.com/office/drawing/2014/main" id="{3F750760-FED5-46BF-B215-38113A34D041}"/>
              </a:ext>
            </a:extLst>
          </p:cNvPr>
          <p:cNvPicPr>
            <a:picLocks noChangeAspect="1"/>
          </p:cNvPicPr>
          <p:nvPr/>
        </p:nvPicPr>
        <p:blipFill>
          <a:blip r:embed="rId2"/>
          <a:stretch>
            <a:fillRect/>
          </a:stretch>
        </p:blipFill>
        <p:spPr>
          <a:xfrm>
            <a:off x="1828800" y="2590800"/>
            <a:ext cx="8498826" cy="3293532"/>
          </a:xfrm>
          <a:prstGeom prst="rect">
            <a:avLst/>
          </a:prstGeom>
        </p:spPr>
      </p:pic>
    </p:spTree>
    <p:extLst>
      <p:ext uri="{BB962C8B-B14F-4D97-AF65-F5344CB8AC3E}">
        <p14:creationId xmlns:p14="http://schemas.microsoft.com/office/powerpoint/2010/main" val="23475291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C02-1961-45DE-AEFF-B445609559B0}"/>
              </a:ext>
            </a:extLst>
          </p:cNvPr>
          <p:cNvSpPr>
            <a:spLocks noGrp="1"/>
          </p:cNvSpPr>
          <p:nvPr>
            <p:ph type="title"/>
          </p:nvPr>
        </p:nvSpPr>
        <p:spPr/>
        <p:txBody>
          <a:bodyPr/>
          <a:lstStyle/>
          <a:p>
            <a:r>
              <a:rPr lang="en-US" dirty="0"/>
              <a:t>Results  </a:t>
            </a:r>
          </a:p>
        </p:txBody>
      </p:sp>
      <p:sp>
        <p:nvSpPr>
          <p:cNvPr id="5" name="Title 1">
            <a:extLst>
              <a:ext uri="{FF2B5EF4-FFF2-40B4-BE49-F238E27FC236}">
                <a16:creationId xmlns:a16="http://schemas.microsoft.com/office/drawing/2014/main" id="{C3A25F92-A4B6-4C29-9353-7CE113D1A1C8}"/>
              </a:ext>
            </a:extLst>
          </p:cNvPr>
          <p:cNvSpPr txBox="1">
            <a:spLocks/>
          </p:cNvSpPr>
          <p:nvPr/>
        </p:nvSpPr>
        <p:spPr bwMode="gray">
          <a:xfrm>
            <a:off x="3124200" y="1117751"/>
            <a:ext cx="38862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topic contribution coverage</a:t>
            </a:r>
          </a:p>
          <a:p>
            <a:endParaRPr lang="en-US" sz="2000" dirty="0"/>
          </a:p>
        </p:txBody>
      </p:sp>
      <p:pic>
        <p:nvPicPr>
          <p:cNvPr id="6" name="Picture 5">
            <a:extLst>
              <a:ext uri="{FF2B5EF4-FFF2-40B4-BE49-F238E27FC236}">
                <a16:creationId xmlns:a16="http://schemas.microsoft.com/office/drawing/2014/main" id="{6BB7C149-18D0-4D9D-B2BE-DC6F29282798}"/>
              </a:ext>
            </a:extLst>
          </p:cNvPr>
          <p:cNvPicPr>
            <a:picLocks noChangeAspect="1"/>
          </p:cNvPicPr>
          <p:nvPr/>
        </p:nvPicPr>
        <p:blipFill>
          <a:blip r:embed="rId2"/>
          <a:stretch>
            <a:fillRect/>
          </a:stretch>
        </p:blipFill>
        <p:spPr>
          <a:xfrm>
            <a:off x="1318690" y="2667000"/>
            <a:ext cx="10004925" cy="2708993"/>
          </a:xfrm>
          <a:prstGeom prst="rect">
            <a:avLst/>
          </a:prstGeom>
        </p:spPr>
      </p:pic>
    </p:spTree>
    <p:extLst>
      <p:ext uri="{BB962C8B-B14F-4D97-AF65-F5344CB8AC3E}">
        <p14:creationId xmlns:p14="http://schemas.microsoft.com/office/powerpoint/2010/main" val="4049524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2C02-1961-45DE-AEFF-B445609559B0}"/>
              </a:ext>
            </a:extLst>
          </p:cNvPr>
          <p:cNvSpPr>
            <a:spLocks noGrp="1"/>
          </p:cNvSpPr>
          <p:nvPr>
            <p:ph type="title"/>
          </p:nvPr>
        </p:nvSpPr>
        <p:spPr/>
        <p:txBody>
          <a:bodyPr/>
          <a:lstStyle/>
          <a:p>
            <a:r>
              <a:rPr lang="en-US" dirty="0"/>
              <a:t>Results  </a:t>
            </a:r>
          </a:p>
        </p:txBody>
      </p:sp>
      <p:sp>
        <p:nvSpPr>
          <p:cNvPr id="7" name="Content Placeholder 6"/>
          <p:cNvSpPr>
            <a:spLocks noGrp="1"/>
          </p:cNvSpPr>
          <p:nvPr>
            <p:ph idx="1"/>
          </p:nvPr>
        </p:nvSpPr>
        <p:spPr/>
        <p:txBody>
          <a:bodyPr/>
          <a:lstStyle/>
          <a:p>
            <a:endParaRPr lang="en-US"/>
          </a:p>
        </p:txBody>
      </p:sp>
      <p:sp>
        <p:nvSpPr>
          <p:cNvPr id="5" name="Title 1">
            <a:extLst>
              <a:ext uri="{FF2B5EF4-FFF2-40B4-BE49-F238E27FC236}">
                <a16:creationId xmlns:a16="http://schemas.microsoft.com/office/drawing/2014/main" id="{C3A25F92-A4B6-4C29-9353-7CE113D1A1C8}"/>
              </a:ext>
            </a:extLst>
          </p:cNvPr>
          <p:cNvSpPr txBox="1">
            <a:spLocks/>
          </p:cNvSpPr>
          <p:nvPr/>
        </p:nvSpPr>
        <p:spPr bwMode="gray">
          <a:xfrm>
            <a:off x="3124200" y="1117751"/>
            <a:ext cx="3886200"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bg1"/>
                </a:solidFill>
              </a:rPr>
              <a:t>Sentiment score</a:t>
            </a:r>
          </a:p>
          <a:p>
            <a:endParaRPr lang="en-US" sz="2000" dirty="0"/>
          </a:p>
        </p:txBody>
      </p:sp>
      <p:pic>
        <p:nvPicPr>
          <p:cNvPr id="4" name="Picture 3">
            <a:extLst>
              <a:ext uri="{FF2B5EF4-FFF2-40B4-BE49-F238E27FC236}">
                <a16:creationId xmlns:a16="http://schemas.microsoft.com/office/drawing/2014/main" id="{C097E01A-C4F8-4410-BB6E-719854E0C38A}"/>
              </a:ext>
            </a:extLst>
          </p:cNvPr>
          <p:cNvPicPr>
            <a:picLocks noChangeAspect="1"/>
          </p:cNvPicPr>
          <p:nvPr/>
        </p:nvPicPr>
        <p:blipFill>
          <a:blip r:embed="rId2"/>
          <a:stretch>
            <a:fillRect/>
          </a:stretch>
        </p:blipFill>
        <p:spPr>
          <a:xfrm>
            <a:off x="685800" y="2286000"/>
            <a:ext cx="10591800" cy="3983869"/>
          </a:xfrm>
          <a:prstGeom prst="rect">
            <a:avLst/>
          </a:prstGeom>
        </p:spPr>
      </p:pic>
    </p:spTree>
    <p:extLst>
      <p:ext uri="{BB962C8B-B14F-4D97-AF65-F5344CB8AC3E}">
        <p14:creationId xmlns:p14="http://schemas.microsoft.com/office/powerpoint/2010/main" val="3656547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493" r="6582"/>
          <a:stretch/>
        </p:blipFill>
        <p:spPr>
          <a:xfrm>
            <a:off x="2971800" y="2546683"/>
            <a:ext cx="6096000" cy="3777917"/>
          </a:xfrm>
          <a:prstGeom prst="rect">
            <a:avLst/>
          </a:prstGeom>
        </p:spPr>
      </p:pic>
    </p:spTree>
    <p:extLst>
      <p:ext uri="{BB962C8B-B14F-4D97-AF65-F5344CB8AC3E}">
        <p14:creationId xmlns:p14="http://schemas.microsoft.com/office/powerpoint/2010/main" val="800587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smtClean="0">
                <a:solidFill>
                  <a:schemeClr val="accent2">
                    <a:lumMod val="75000"/>
                  </a:schemeClr>
                </a:solidFill>
              </a:rPr>
              <a:t>Research Question</a:t>
            </a:r>
          </a:p>
          <a:p>
            <a:pPr marL="342900" indent="-342900">
              <a:buFont typeface="Arial" panose="020B0604020202020204" pitchFamily="34" charset="0"/>
              <a:buChar char="•"/>
            </a:pPr>
            <a:r>
              <a:rPr lang="en-US" dirty="0" smtClean="0">
                <a:solidFill>
                  <a:schemeClr val="accent2">
                    <a:lumMod val="75000"/>
                  </a:schemeClr>
                </a:solidFill>
              </a:rPr>
              <a:t>Specific </a:t>
            </a:r>
            <a:r>
              <a:rPr lang="en-US" dirty="0">
                <a:solidFill>
                  <a:schemeClr val="accent2">
                    <a:lumMod val="75000"/>
                  </a:schemeClr>
                </a:solidFill>
              </a:rPr>
              <a:t>and Sub </a:t>
            </a:r>
            <a:r>
              <a:rPr lang="en-US" dirty="0" smtClean="0">
                <a:solidFill>
                  <a:schemeClr val="accent2">
                    <a:lumMod val="75000"/>
                  </a:schemeClr>
                </a:solidFill>
              </a:rPr>
              <a:t>Objectives</a:t>
            </a:r>
          </a:p>
          <a:p>
            <a:pPr marL="342900" indent="-342900">
              <a:buFont typeface="Arial" panose="020B0604020202020204" pitchFamily="34" charset="0"/>
              <a:buChar char="•"/>
            </a:pPr>
            <a:r>
              <a:rPr lang="en-US" dirty="0" smtClean="0">
                <a:solidFill>
                  <a:schemeClr val="accent2">
                    <a:lumMod val="75000"/>
                  </a:schemeClr>
                </a:solidFill>
              </a:rPr>
              <a:t>EVIDENCES FOR THE COMPLETION</a:t>
            </a:r>
            <a:endParaRPr lang="en-US" dirty="0">
              <a:solidFill>
                <a:schemeClr val="accent2">
                  <a:lumMod val="75000"/>
                </a:schemeClr>
              </a:solidFill>
            </a:endParaRPr>
          </a:p>
        </p:txBody>
      </p:sp>
    </p:spTree>
    <p:extLst>
      <p:ext uri="{BB962C8B-B14F-4D97-AF65-F5344CB8AC3E}">
        <p14:creationId xmlns:p14="http://schemas.microsoft.com/office/powerpoint/2010/main" val="1275283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dirty="0" smtClean="0"/>
              <a:t>Research Question</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154955" y="2667000"/>
            <a:ext cx="7074646" cy="3416300"/>
          </a:xfrm>
        </p:spPr>
        <p:txBody>
          <a:bodyPr>
            <a:normAutofit/>
          </a:bodyPr>
          <a:lstStyle/>
          <a:p>
            <a:pPr algn="just">
              <a:lnSpc>
                <a:spcPct val="120000"/>
              </a:lnSpc>
            </a:pPr>
            <a:r>
              <a:rPr lang="en-US" dirty="0" smtClean="0"/>
              <a:t>Is random student group generation effective for group projects?</a:t>
            </a:r>
          </a:p>
          <a:p>
            <a:pPr algn="just">
              <a:lnSpc>
                <a:spcPct val="120000"/>
              </a:lnSpc>
            </a:pPr>
            <a:r>
              <a:rPr lang="en-US" dirty="0" smtClean="0"/>
              <a:t>What are the other possible ways to automate group generation instead of random group generation?</a:t>
            </a:r>
          </a:p>
          <a:p>
            <a:pPr algn="just">
              <a:lnSpc>
                <a:spcPct val="120000"/>
              </a:lnSpc>
            </a:pPr>
            <a:r>
              <a:rPr lang="en-US" dirty="0" smtClean="0"/>
              <a:t>What should be considered when we group students?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2590800"/>
            <a:ext cx="2827624" cy="3124200"/>
          </a:xfrm>
          <a:prstGeom prst="rect">
            <a:avLst/>
          </a:prstGeom>
        </p:spPr>
      </p:pic>
    </p:spTree>
    <p:extLst>
      <p:ext uri="{BB962C8B-B14F-4D97-AF65-F5344CB8AC3E}">
        <p14:creationId xmlns:p14="http://schemas.microsoft.com/office/powerpoint/2010/main" val="659343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marasekara T.N.E.">
  <a:themeElements>
    <a:clrScheme name="Custom 2">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B64926"/>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ain">
  <a:themeElements>
    <a:clrScheme name="Custom 3">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F07F09"/>
      </a:accent5>
      <a:accent6>
        <a:srgbClr val="C19859"/>
      </a:accent6>
      <a:hlink>
        <a:srgbClr val="6B9F25"/>
      </a:hlink>
      <a:folHlink>
        <a:srgbClr val="B26B0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Gamage O.M. ">
  <a:themeElements>
    <a:clrScheme name="Custom 4">
      <a:dk1>
        <a:sysClr val="windowText" lastClr="000000"/>
      </a:dk1>
      <a:lt1>
        <a:sysClr val="window" lastClr="FFFFFF"/>
      </a:lt1>
      <a:dk2>
        <a:srgbClr val="373545"/>
      </a:dk2>
      <a:lt2>
        <a:srgbClr val="CDB5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Isurindi H.G.P.">
  <a:themeElements>
    <a:clrScheme name="Custom 2">
      <a:dk1>
        <a:sysClr val="windowText" lastClr="000000"/>
      </a:dk1>
      <a:lt1>
        <a:sysClr val="window" lastClr="FFFFFF"/>
      </a:lt1>
      <a:dk2>
        <a:srgbClr val="455F51"/>
      </a:dk2>
      <a:lt2>
        <a:srgbClr val="E3DED1"/>
      </a:lt2>
      <a:accent1>
        <a:srgbClr val="3F3F3F"/>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name="Navanjana E.H.D.T.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1920</TotalTime>
  <Words>1426</Words>
  <Application>Microsoft Office PowerPoint</Application>
  <PresentationFormat>Widescreen</PresentationFormat>
  <Paragraphs>291</Paragraphs>
  <Slides>79</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79</vt:i4>
      </vt:variant>
    </vt:vector>
  </HeadingPairs>
  <TitlesOfParts>
    <vt:vector size="92" baseType="lpstr">
      <vt:lpstr>メイリオ</vt:lpstr>
      <vt:lpstr>Arial</vt:lpstr>
      <vt:lpstr>Bell MT</vt:lpstr>
      <vt:lpstr>Calibri</vt:lpstr>
      <vt:lpstr>Century Gothic</vt:lpstr>
      <vt:lpstr>Courier New</vt:lpstr>
      <vt:lpstr>Wingdings</vt:lpstr>
      <vt:lpstr>Wingdings 3</vt:lpstr>
      <vt:lpstr>Amarasekara T.N.E.</vt:lpstr>
      <vt:lpstr>Main</vt:lpstr>
      <vt:lpstr>Gamage O.M. </vt:lpstr>
      <vt:lpstr>Isurindi H.G.P.</vt:lpstr>
      <vt:lpstr>Navanjana E.H.D.T.D.</vt:lpstr>
      <vt:lpstr>SMART PROJECT MANAGEMENT SYSTEM</vt:lpstr>
      <vt:lpstr>Overall Project Description</vt:lpstr>
      <vt:lpstr>Overall Project Description</vt:lpstr>
      <vt:lpstr>Main Objective</vt:lpstr>
      <vt:lpstr>Sub Objectives</vt:lpstr>
      <vt:lpstr>Overall Project Description</vt:lpstr>
      <vt:lpstr>IT18009446 Amarasekara T.N.E.  IT</vt:lpstr>
      <vt:lpstr>Introduction</vt:lpstr>
      <vt:lpstr>Research Question</vt:lpstr>
      <vt:lpstr>Specific and Sub Objectives</vt:lpstr>
      <vt:lpstr>Research Methodology</vt:lpstr>
      <vt:lpstr>PowerPoint Presentation</vt:lpstr>
      <vt:lpstr>Evidence for completion</vt:lpstr>
      <vt:lpstr>Evidence for completion</vt:lpstr>
      <vt:lpstr>Evidence for completion</vt:lpstr>
      <vt:lpstr>Evidence for completion</vt:lpstr>
      <vt:lpstr>Evidence for completion</vt:lpstr>
      <vt:lpstr>References</vt:lpstr>
      <vt:lpstr>IT18140330 Gamage O.M.  SE</vt:lpstr>
      <vt:lpstr>Introduction</vt:lpstr>
      <vt:lpstr>Research Questions</vt:lpstr>
      <vt:lpstr>Objectives</vt:lpstr>
      <vt:lpstr>Research Methodology</vt:lpstr>
      <vt:lpstr>Methodology </vt:lpstr>
      <vt:lpstr>Methodology – Predict Future Contribution</vt:lpstr>
      <vt:lpstr>Evidences</vt:lpstr>
      <vt:lpstr>Prediction per Each Member</vt:lpstr>
      <vt:lpstr>Project Overview</vt:lpstr>
      <vt:lpstr>Task Management Dashboard</vt:lpstr>
      <vt:lpstr>Student Dashboard</vt:lpstr>
      <vt:lpstr>Issues Tracking </vt:lpstr>
      <vt:lpstr>Performance Report</vt:lpstr>
      <vt:lpstr>Technologies and Tools</vt:lpstr>
      <vt:lpstr>References</vt:lpstr>
      <vt:lpstr>IT18129236  Isurindi H.G.P  IT</vt:lpstr>
      <vt:lpstr>Introduction</vt:lpstr>
      <vt:lpstr>Research Question</vt:lpstr>
      <vt:lpstr>Objectives</vt:lpstr>
      <vt:lpstr>Research Methodology</vt:lpstr>
      <vt:lpstr>Methodology</vt:lpstr>
      <vt:lpstr>Satisfaction rate calculation</vt:lpstr>
      <vt:lpstr>Evidences</vt:lpstr>
      <vt:lpstr>Client meeting platform and start the meeting  </vt:lpstr>
      <vt:lpstr>Start Recording …</vt:lpstr>
      <vt:lpstr>End Recording and Download the video</vt:lpstr>
      <vt:lpstr>Calculate the client satisfaction rate </vt:lpstr>
      <vt:lpstr>Meeting Transcript</vt:lpstr>
      <vt:lpstr>Propose projects </vt:lpstr>
      <vt:lpstr>Future work</vt:lpstr>
      <vt:lpstr>Technologies and Tools</vt:lpstr>
      <vt:lpstr>References</vt:lpstr>
      <vt:lpstr>IT18003642  Navanjana E.H.D.T.D.  IT</vt:lpstr>
      <vt:lpstr>Introduction</vt:lpstr>
      <vt:lpstr>Research Methodology PP1</vt:lpstr>
      <vt:lpstr>Research Methodology PP1</vt:lpstr>
      <vt:lpstr>Research Methodology PP2</vt:lpstr>
      <vt:lpstr>PowerPoint Presentation</vt:lpstr>
      <vt:lpstr>Preprocessing pp1</vt:lpstr>
      <vt:lpstr>data preprocessing framework</vt:lpstr>
      <vt:lpstr>Normalization - standard</vt:lpstr>
      <vt:lpstr>Validation process</vt:lpstr>
      <vt:lpstr>Exploratory Analysis</vt:lpstr>
      <vt:lpstr>Normalization - Advanced</vt:lpstr>
      <vt:lpstr>Normalization - Advanced</vt:lpstr>
      <vt:lpstr>Normalization - Advanced</vt:lpstr>
      <vt:lpstr>TOPIC MODEL </vt:lpstr>
      <vt:lpstr>Model selection</vt:lpstr>
      <vt:lpstr>Parameter tuning</vt:lpstr>
      <vt:lpstr>Model comparison and evaluation</vt:lpstr>
      <vt:lpstr>Results  </vt:lpstr>
      <vt:lpstr>Results  </vt:lpstr>
      <vt:lpstr>Results  </vt:lpstr>
      <vt:lpstr>Results  </vt:lpstr>
      <vt:lpstr>Results  </vt:lpstr>
      <vt:lpstr>Results  </vt:lpstr>
      <vt:lpstr>Results  </vt:lpstr>
      <vt:lpstr>Results  </vt:lpstr>
      <vt:lpstr>Results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PROJECT MANAGEMENT SYSTEM</dc:title>
  <dc:creator>NEO</dc:creator>
  <cp:lastModifiedBy>Nipun</cp:lastModifiedBy>
  <cp:revision>836</cp:revision>
  <dcterms:created xsi:type="dcterms:W3CDTF">2021-02-27T19:19:15Z</dcterms:created>
  <dcterms:modified xsi:type="dcterms:W3CDTF">2021-10-18T03:47:20Z</dcterms:modified>
</cp:coreProperties>
</file>